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21"/>
  </p:notesMasterIdLst>
  <p:sldIdLst>
    <p:sldId id="257" r:id="rId2"/>
    <p:sldId id="258" r:id="rId3"/>
    <p:sldId id="259" r:id="rId4"/>
    <p:sldId id="260" r:id="rId5"/>
    <p:sldId id="261" r:id="rId6"/>
    <p:sldId id="273" r:id="rId7"/>
    <p:sldId id="267" r:id="rId8"/>
    <p:sldId id="274" r:id="rId9"/>
    <p:sldId id="262" r:id="rId10"/>
    <p:sldId id="263" r:id="rId11"/>
    <p:sldId id="268" r:id="rId12"/>
    <p:sldId id="279" r:id="rId13"/>
    <p:sldId id="271" r:id="rId14"/>
    <p:sldId id="272" r:id="rId15"/>
    <p:sldId id="264" r:id="rId16"/>
    <p:sldId id="265" r:id="rId17"/>
    <p:sldId id="269" r:id="rId18"/>
    <p:sldId id="277" r:id="rId19"/>
    <p:sldId id="28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rlie Nitschelm" initials="CN" lastIdx="1" clrIdx="0">
    <p:extLst>
      <p:ext uri="{19B8F6BF-5375-455C-9EA6-DF929625EA0E}">
        <p15:presenceInfo xmlns:p15="http://schemas.microsoft.com/office/powerpoint/2012/main" userId="514aa19addae871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8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C6A49C-1803-4A28-8D90-751DD6DAEE6E}" type="datetimeFigureOut">
              <a:rPr lang="en-US" smtClean="0"/>
              <a:t>10/7/2019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B73CA-6BB4-4522-8FCA-39CDE4F2AD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900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1927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332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455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028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433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8633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8393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102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520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220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826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162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820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180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886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226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6449A-9E6A-47BF-BDFD-89B9B8145C1C}" type="datetime1">
              <a:rPr lang="en-US" smtClean="0"/>
              <a:t>10/7/2019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245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B477D-8F5A-4BEE-ACD4-3AFA6A8BFBCB}" type="datetime1">
              <a:rPr lang="en-US" smtClean="0"/>
              <a:t>10/7/2019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898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7CB5C-6A32-42BC-9F02-802FCBB89D6C}" type="datetime1">
              <a:rPr lang="en-US" smtClean="0"/>
              <a:t>10/7/2019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853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DED2-1D5D-4ADD-9DDC-34B7E455C1A0}" type="datetime1">
              <a:rPr lang="en-US" smtClean="0"/>
              <a:t>10/7/2019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1076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8BD5A-58B6-4905-B599-7CE84A512C28}" type="datetime1">
              <a:rPr lang="en-US" smtClean="0"/>
              <a:t>10/7/2019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6044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A7DB-19F3-4D22-8D76-DA9C1862F734}" type="datetime1">
              <a:rPr lang="en-US" smtClean="0"/>
              <a:t>10/7/2019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503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AACC7-16C0-4805-9A8F-B67BFC61689D}" type="datetime1">
              <a:rPr lang="en-US" smtClean="0"/>
              <a:t>10/7/2019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651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D759A-5D6A-490E-A30C-DAD6C9B7B21F}" type="datetime1">
              <a:rPr lang="en-US" smtClean="0"/>
              <a:t>10/7/2019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4265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07C2-9FB6-4B8E-9B7C-2DFA2327940F}" type="datetime1">
              <a:rPr lang="en-US" smtClean="0"/>
              <a:t>10/7/2019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03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9EFD-37FD-4483-8B8B-50C3E3460A9A}" type="datetime1">
              <a:rPr lang="en-US" smtClean="0"/>
              <a:t>10/7/2019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530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37B0F-2114-42E7-B86A-D79F91B10DB9}" type="datetime1">
              <a:rPr lang="en-US" smtClean="0"/>
              <a:t>10/7/2019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52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63C4D-F235-42B7-857F-BBE415AE4478}" type="datetime1">
              <a:rPr lang="en-US" smtClean="0"/>
              <a:t>10/7/2019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636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78B02-A207-44A6-9429-C55A77590317}" type="datetime1">
              <a:rPr lang="en-US" smtClean="0"/>
              <a:t>10/7/2019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235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3E854-2035-4B18-8242-1275B68D6A21}" type="datetime1">
              <a:rPr lang="en-US" smtClean="0"/>
              <a:t>10/7/2019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628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1EB66-159C-4A54-AE0E-6AA66EF64AA0}" type="datetime1">
              <a:rPr lang="en-US" smtClean="0"/>
              <a:t>10/7/2019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976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D9E4F-A195-4CCC-BF1E-8B7180A85B85}" type="datetime1">
              <a:rPr lang="en-US" smtClean="0"/>
              <a:t>10/7/2019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058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418E3-BE7A-4892-A8DD-8F81EAF4787A}" type="datetime1">
              <a:rPr lang="en-US" smtClean="0"/>
              <a:t>10/7/2019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750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F550558-304D-4B2B-B94B-44E4B8FAD338}" type="datetime1">
              <a:rPr lang="en-US" smtClean="0"/>
              <a:t>10/7/2019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5175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6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7.png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6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.jpe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51.jpg"/><Relationship Id="rId10" Type="http://schemas.openxmlformats.org/officeDocument/2006/relationships/image" Target="../media/image56.tmp"/><Relationship Id="rId4" Type="http://schemas.openxmlformats.org/officeDocument/2006/relationships/image" Target="../media/image7.png"/><Relationship Id="rId9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7.jpeg"/><Relationship Id="rId12" Type="http://schemas.openxmlformats.org/officeDocument/2006/relationships/image" Target="../media/image6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11" Type="http://schemas.openxmlformats.org/officeDocument/2006/relationships/image" Target="../media/image61.jpeg"/><Relationship Id="rId5" Type="http://schemas.openxmlformats.org/officeDocument/2006/relationships/image" Target="../media/image6.jpeg"/><Relationship Id="rId10" Type="http://schemas.openxmlformats.org/officeDocument/2006/relationships/image" Target="../media/image60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jpeg"/><Relationship Id="rId5" Type="http://schemas.openxmlformats.org/officeDocument/2006/relationships/image" Target="../media/image63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jpeg"/><Relationship Id="rId7" Type="http://schemas.microsoft.com/office/2007/relationships/hdphoto" Target="../media/hdphoto1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69.png"/><Relationship Id="rId4" Type="http://schemas.openxmlformats.org/officeDocument/2006/relationships/image" Target="../media/image7.png"/><Relationship Id="rId9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jpe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75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6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7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6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7.pn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1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pic>
        <p:nvPicPr>
          <p:cNvPr id="10" name="Picture 9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A42DE7B7-26F4-44BB-9186-BAA5104783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34" y="888070"/>
            <a:ext cx="4001304" cy="4001304"/>
          </a:xfrm>
          <a:prstGeom prst="rect">
            <a:avLst/>
          </a:prstGeo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033AEAFF-FA4F-4654-8A09-B477DE0A46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2386583"/>
            <a:ext cx="5259667" cy="1457448"/>
          </a:xfrm>
        </p:spPr>
        <p:txBody>
          <a:bodyPr>
            <a:normAutofit fontScale="55000" lnSpcReduction="20000"/>
          </a:bodyPr>
          <a:lstStyle/>
          <a:p>
            <a:r>
              <a:rPr lang="en-US" sz="7400" dirty="0"/>
              <a:t>Journey to Spaceport</a:t>
            </a:r>
          </a:p>
          <a:p>
            <a:r>
              <a:rPr lang="en-US" sz="3200" dirty="0"/>
              <a:t>Charlie Nitschelm</a:t>
            </a:r>
          </a:p>
          <a:p>
            <a:r>
              <a:rPr lang="en-US" sz="2800" dirty="0"/>
              <a:t>Prospective SpaceX Employee, Build Engineer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B72E4B-5F6E-43CB-BC56-ECBFC43B5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094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6835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2 – Hybrid Engine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8C5709-F5ED-42E2-A376-482D3940935F}"/>
              </a:ext>
            </a:extLst>
          </p:cNvPr>
          <p:cNvSpPr txBox="1"/>
          <p:nvPr/>
        </p:nvSpPr>
        <p:spPr>
          <a:xfrm>
            <a:off x="2068589" y="1309349"/>
            <a:ext cx="26223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Oxidizer Tank</a:t>
            </a:r>
          </a:p>
          <a:p>
            <a:r>
              <a:rPr lang="en-US" sz="1200" dirty="0"/>
              <a:t>A highly pressurized vessel that contains liquid Nitrous Oxide</a:t>
            </a:r>
            <a:endParaRPr 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E1B6DD-A56F-4257-861A-1F1C54C47CF1}"/>
              </a:ext>
            </a:extLst>
          </p:cNvPr>
          <p:cNvSpPr txBox="1"/>
          <p:nvPr/>
        </p:nvSpPr>
        <p:spPr>
          <a:xfrm>
            <a:off x="2993330" y="4335964"/>
            <a:ext cx="2805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u="sng" dirty="0"/>
              <a:t>Flow Regulator</a:t>
            </a:r>
          </a:p>
          <a:p>
            <a:pPr algn="r"/>
            <a:r>
              <a:rPr lang="en-US" sz="1200" dirty="0"/>
              <a:t>A motorized valve that monitors flow regulation of the liquid oxidizer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17AF35-329E-40CB-9C20-83EFC09031BD}"/>
              </a:ext>
            </a:extLst>
          </p:cNvPr>
          <p:cNvSpPr txBox="1"/>
          <p:nvPr/>
        </p:nvSpPr>
        <p:spPr>
          <a:xfrm>
            <a:off x="5550494" y="1305679"/>
            <a:ext cx="2948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Injection Plate</a:t>
            </a:r>
          </a:p>
          <a:p>
            <a:r>
              <a:rPr lang="en-US" sz="1200" dirty="0"/>
              <a:t>Responsible for providing desired oxidizer flow into the combustion chamber</a:t>
            </a:r>
            <a:endParaRPr lang="en-US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691A0-3B64-48FC-BAB5-BE112F83B6DA}"/>
              </a:ext>
            </a:extLst>
          </p:cNvPr>
          <p:cNvSpPr txBox="1"/>
          <p:nvPr/>
        </p:nvSpPr>
        <p:spPr>
          <a:xfrm>
            <a:off x="8988026" y="1314424"/>
            <a:ext cx="2614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Combustion Chamber</a:t>
            </a:r>
          </a:p>
          <a:p>
            <a:r>
              <a:rPr lang="en-US" sz="1200" dirty="0"/>
              <a:t>An enclosed volume that produces heated, highly pressurized gas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B291DC-A7F0-4842-B705-39953EF10DD2}"/>
              </a:ext>
            </a:extLst>
          </p:cNvPr>
          <p:cNvSpPr txBox="1"/>
          <p:nvPr/>
        </p:nvSpPr>
        <p:spPr>
          <a:xfrm>
            <a:off x="9694415" y="4348540"/>
            <a:ext cx="227110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u="sng" dirty="0"/>
              <a:t>Nozzle</a:t>
            </a:r>
          </a:p>
          <a:p>
            <a:pPr algn="r"/>
            <a:r>
              <a:rPr lang="en-US" sz="1200" dirty="0"/>
              <a:t>Machined into a de Laval curve responsible for directing the flow of hot, pressurized gases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B22ADE-19EA-4746-B659-5794D09A64F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2" t="13665" r="20357" b="7674"/>
          <a:stretch/>
        </p:blipFill>
        <p:spPr>
          <a:xfrm rot="16200000">
            <a:off x="7757446" y="2013243"/>
            <a:ext cx="1562101" cy="25420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7AFE10-EF2A-4004-90BC-5A6ACC67336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7" t="23269" r="33537" b="19381"/>
          <a:stretch/>
        </p:blipFill>
        <p:spPr>
          <a:xfrm rot="16140000">
            <a:off x="3216330" y="2110808"/>
            <a:ext cx="1131569" cy="18910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1294CA-76F1-44A7-84A1-2F1E4B2EA3E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05" t="41231" r="31392" b="39415"/>
          <a:stretch/>
        </p:blipFill>
        <p:spPr>
          <a:xfrm rot="16200000">
            <a:off x="6352717" y="2817116"/>
            <a:ext cx="857833" cy="7658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BD0E589-B37A-4845-A401-475C56B0C20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0" t="38778" r="22413" b="27391"/>
          <a:stretch/>
        </p:blipFill>
        <p:spPr>
          <a:xfrm rot="16200000">
            <a:off x="4502477" y="2547328"/>
            <a:ext cx="1945767" cy="149427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21E1E7-1758-4DB2-A156-F509996342A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3" t="28876" r="15974" b="27544"/>
          <a:stretch/>
        </p:blipFill>
        <p:spPr>
          <a:xfrm rot="16200000">
            <a:off x="10131118" y="2537119"/>
            <a:ext cx="1495957" cy="149427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4B4D236-286A-4675-A2C6-66C6058AEA52}"/>
              </a:ext>
            </a:extLst>
          </p:cNvPr>
          <p:cNvSpPr txBox="1"/>
          <p:nvPr/>
        </p:nvSpPr>
        <p:spPr>
          <a:xfrm>
            <a:off x="6209207" y="4346785"/>
            <a:ext cx="2667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u="sng" dirty="0"/>
              <a:t>Impinging Plate</a:t>
            </a:r>
          </a:p>
          <a:p>
            <a:pPr algn="r"/>
            <a:r>
              <a:rPr lang="en-US" sz="1200" dirty="0"/>
              <a:t>An interchangeable plate responsible for the flow streams of the oxidizer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9B7C8C1-0EBA-437F-A865-7078286E741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6435" r="34389" b="7602"/>
          <a:stretch/>
        </p:blipFill>
        <p:spPr>
          <a:xfrm rot="5400000">
            <a:off x="1096739" y="1971414"/>
            <a:ext cx="865394" cy="2565646"/>
          </a:xfrm>
          <a:prstGeom prst="rect">
            <a:avLst/>
          </a:prstGeom>
        </p:spPr>
      </p:pic>
      <p:pic>
        <p:nvPicPr>
          <p:cNvPr id="36" name="Picture 620">
            <a:extLst>
              <a:ext uri="{FF2B5EF4-FFF2-40B4-BE49-F238E27FC236}">
                <a16:creationId xmlns:a16="http://schemas.microsoft.com/office/drawing/2014/main" id="{35FD647C-58DA-427C-88F4-5424F132A6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11533059" y="2936648"/>
            <a:ext cx="714370" cy="689424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6BFC36C-0ECC-4957-9A23-5313905EFC08}"/>
              </a:ext>
            </a:extLst>
          </p:cNvPr>
          <p:cNvCxnSpPr>
            <a:cxnSpLocks/>
          </p:cNvCxnSpPr>
          <p:nvPr/>
        </p:nvCxnSpPr>
        <p:spPr>
          <a:xfrm flipH="1">
            <a:off x="1524674" y="1567296"/>
            <a:ext cx="623550" cy="12732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4ED7B86-B15E-4F5D-987B-D6170168FC7B}"/>
              </a:ext>
            </a:extLst>
          </p:cNvPr>
          <p:cNvCxnSpPr>
            <a:cxnSpLocks/>
          </p:cNvCxnSpPr>
          <p:nvPr/>
        </p:nvCxnSpPr>
        <p:spPr>
          <a:xfrm>
            <a:off x="3850572" y="3340133"/>
            <a:ext cx="497670" cy="1259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92C96BD-EC4E-4D54-BC78-03590DE6289A}"/>
              </a:ext>
            </a:extLst>
          </p:cNvPr>
          <p:cNvCxnSpPr>
            <a:cxnSpLocks/>
          </p:cNvCxnSpPr>
          <p:nvPr/>
        </p:nvCxnSpPr>
        <p:spPr>
          <a:xfrm flipH="1">
            <a:off x="5254968" y="1562534"/>
            <a:ext cx="386333" cy="12228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39EC4C9-5ED8-4EA9-99F0-79870B34310C}"/>
              </a:ext>
            </a:extLst>
          </p:cNvPr>
          <p:cNvCxnSpPr>
            <a:cxnSpLocks/>
          </p:cNvCxnSpPr>
          <p:nvPr/>
        </p:nvCxnSpPr>
        <p:spPr>
          <a:xfrm>
            <a:off x="6901603" y="3342667"/>
            <a:ext cx="497670" cy="1259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113315D-1DA8-4CFE-BB20-5F4274E1A800}"/>
              </a:ext>
            </a:extLst>
          </p:cNvPr>
          <p:cNvCxnSpPr>
            <a:cxnSpLocks/>
          </p:cNvCxnSpPr>
          <p:nvPr/>
        </p:nvCxnSpPr>
        <p:spPr>
          <a:xfrm flipH="1">
            <a:off x="8499276" y="1570793"/>
            <a:ext cx="579505" cy="1251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5580F28-B85E-4121-8114-394C7918393E}"/>
              </a:ext>
            </a:extLst>
          </p:cNvPr>
          <p:cNvCxnSpPr>
            <a:cxnSpLocks/>
          </p:cNvCxnSpPr>
          <p:nvPr/>
        </p:nvCxnSpPr>
        <p:spPr>
          <a:xfrm>
            <a:off x="10893383" y="4053662"/>
            <a:ext cx="350443" cy="5532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073A1F-B214-4CC8-BB8F-D126EE331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024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4378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2 – Engine Design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EAB23F8-6D1E-42A2-83B2-088CC2543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0929" y="3943278"/>
            <a:ext cx="2195512" cy="14997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95A2A10-AA4E-4496-BAE9-0FBDF63733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0850" y="1690179"/>
            <a:ext cx="2752725" cy="37528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DA3F2D7-C84A-4AB4-9748-7DC1382EA1F7}"/>
              </a:ext>
            </a:extLst>
          </p:cNvPr>
          <p:cNvSpPr txBox="1"/>
          <p:nvPr/>
        </p:nvSpPr>
        <p:spPr>
          <a:xfrm>
            <a:off x="7860340" y="1005119"/>
            <a:ext cx="3086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Injector and Impinging Plate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6802ED-9692-4D1B-B6F7-CECCDCFD8C9A}"/>
              </a:ext>
            </a:extLst>
          </p:cNvPr>
          <p:cNvSpPr txBox="1"/>
          <p:nvPr/>
        </p:nvSpPr>
        <p:spPr>
          <a:xfrm>
            <a:off x="788753" y="1005119"/>
            <a:ext cx="4265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Oxidizer Selection and Flow Regulation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CC44D57-D160-4962-A535-B17C21ECAB5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7" t="23269" r="33537" b="19381"/>
          <a:stretch/>
        </p:blipFill>
        <p:spPr>
          <a:xfrm rot="5245812">
            <a:off x="3674367" y="2797339"/>
            <a:ext cx="2115159" cy="35348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846A310-990F-4EBE-AAC6-74978828178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6435" r="34389" b="7602"/>
          <a:stretch/>
        </p:blipFill>
        <p:spPr>
          <a:xfrm rot="10800000">
            <a:off x="703928" y="1432944"/>
            <a:ext cx="755155" cy="223881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8F4FCC7-0B15-42FE-8A62-E3D65933C721}"/>
              </a:ext>
            </a:extLst>
          </p:cNvPr>
          <p:cNvSpPr txBox="1"/>
          <p:nvPr/>
        </p:nvSpPr>
        <p:spPr>
          <a:xfrm>
            <a:off x="2067983" y="1690179"/>
            <a:ext cx="44299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Needs to be self pressurizing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Needs to be safe to handle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refilled within a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Nitrous Oxide meets these requirements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A58038-D8E2-42AB-A004-987654880C6A}"/>
              </a:ext>
            </a:extLst>
          </p:cNvPr>
          <p:cNvSpPr txBox="1"/>
          <p:nvPr/>
        </p:nvSpPr>
        <p:spPr>
          <a:xfrm>
            <a:off x="110204" y="4024078"/>
            <a:ext cx="3183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Suitable for ground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Ability to throttle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1000 psi rated valve/tubing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Cheap – 150 dollars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86F624-68D7-4262-A295-2285659EE358}"/>
              </a:ext>
            </a:extLst>
          </p:cNvPr>
          <p:cNvSpPr txBox="1"/>
          <p:nvPr/>
        </p:nvSpPr>
        <p:spPr>
          <a:xfrm>
            <a:off x="9403575" y="1622060"/>
            <a:ext cx="27527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Interface with COTS piping from flow regulator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Quick testing of different impinging geometries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Transitions the liquid oxidizer to a gas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5A5CB6-DBC4-46A7-844E-7F14024EC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11</a:t>
            </a:fld>
            <a:endParaRPr 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322178-9FE4-413F-9DA1-A2EFEE476858}"/>
              </a:ext>
            </a:extLst>
          </p:cNvPr>
          <p:cNvSpPr txBox="1"/>
          <p:nvPr/>
        </p:nvSpPr>
        <p:spPr>
          <a:xfrm>
            <a:off x="5067816" y="374013"/>
            <a:ext cx="5669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past hybrid papers: </a:t>
            </a:r>
            <a:r>
              <a:rPr lang="en-US" dirty="0">
                <a:solidFill>
                  <a:srgbClr val="FF0000"/>
                </a:solidFill>
              </a:rPr>
              <a:t>~400 psi and 700 K</a:t>
            </a:r>
          </a:p>
        </p:txBody>
      </p:sp>
    </p:spTree>
    <p:extLst>
      <p:ext uri="{BB962C8B-B14F-4D97-AF65-F5344CB8AC3E}">
        <p14:creationId xmlns:p14="http://schemas.microsoft.com/office/powerpoint/2010/main" val="2002674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4378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2 – Engine Design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A3F2D7-C84A-4AB4-9748-7DC1382EA1F7}"/>
              </a:ext>
            </a:extLst>
          </p:cNvPr>
          <p:cNvSpPr txBox="1"/>
          <p:nvPr/>
        </p:nvSpPr>
        <p:spPr>
          <a:xfrm>
            <a:off x="8677138" y="852719"/>
            <a:ext cx="916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Nozzle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6802ED-9692-4D1B-B6F7-CECCDCFD8C9A}"/>
              </a:ext>
            </a:extLst>
          </p:cNvPr>
          <p:cNvSpPr txBox="1"/>
          <p:nvPr/>
        </p:nvSpPr>
        <p:spPr>
          <a:xfrm>
            <a:off x="788753" y="852719"/>
            <a:ext cx="409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Combustion Chamber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0F6676-4D54-49EF-9EED-55B50D361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6264" y="1355725"/>
            <a:ext cx="2417726" cy="23578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55E4F4-D7CB-4AB0-9AA7-B3BAB8ABF8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90" r="11023"/>
          <a:stretch/>
        </p:blipFill>
        <p:spPr>
          <a:xfrm>
            <a:off x="190130" y="1355725"/>
            <a:ext cx="3101172" cy="39956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16C164-0373-4E49-9C95-DD5ABDBB2A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9138" y="1318005"/>
            <a:ext cx="5732732" cy="23955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2BEC97-7138-494E-A635-F1CAC589683C}"/>
              </a:ext>
            </a:extLst>
          </p:cNvPr>
          <p:cNvSpPr txBox="1"/>
          <p:nvPr/>
        </p:nvSpPr>
        <p:spPr>
          <a:xfrm>
            <a:off x="3409663" y="3772035"/>
            <a:ext cx="28594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Withstand internal operating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Hold a volume of fuel to support the defined mixture ratio (~6)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Seals with the nozzle and injector flanges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FD79B-0B0F-494D-AEEE-B420E1F7D6C5}"/>
              </a:ext>
            </a:extLst>
          </p:cNvPr>
          <p:cNvSpPr txBox="1"/>
          <p:nvPr/>
        </p:nvSpPr>
        <p:spPr>
          <a:xfrm>
            <a:off x="6387499" y="3772035"/>
            <a:ext cx="5732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Accelerate the hot gases within the combustion chamber using converging/diverging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Withstand a corrosive, high temperature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2D036D-87BF-4711-AB7D-CDAA2EC357C0}"/>
              </a:ext>
            </a:extLst>
          </p:cNvPr>
          <p:cNvSpPr txBox="1"/>
          <p:nvPr/>
        </p:nvSpPr>
        <p:spPr>
          <a:xfrm>
            <a:off x="6774144" y="4753858"/>
            <a:ext cx="4722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Designed these components in Solidworks, no experience with NX but understand differences (tree, solid bodies, no convert entities)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DA796B9-C9FE-4759-877C-BC2386D4F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12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F437B4-9CB5-4E05-BB09-D242B4EB543F}"/>
              </a:ext>
            </a:extLst>
          </p:cNvPr>
          <p:cNvSpPr txBox="1"/>
          <p:nvPr/>
        </p:nvSpPr>
        <p:spPr>
          <a:xfrm>
            <a:off x="5067816" y="374013"/>
            <a:ext cx="5669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past hybrid papers: </a:t>
            </a:r>
            <a:r>
              <a:rPr lang="en-US" dirty="0">
                <a:solidFill>
                  <a:srgbClr val="FF0000"/>
                </a:solidFill>
              </a:rPr>
              <a:t>~400 psi and 700 K</a:t>
            </a:r>
          </a:p>
        </p:txBody>
      </p:sp>
    </p:spTree>
    <p:extLst>
      <p:ext uri="{BB962C8B-B14F-4D97-AF65-F5344CB8AC3E}">
        <p14:creationId xmlns:p14="http://schemas.microsoft.com/office/powerpoint/2010/main" val="1983060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41398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2 – Manufacture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F9F21A0-519D-4C43-85BA-7EEDBF12E33C}"/>
              </a:ext>
            </a:extLst>
          </p:cNvPr>
          <p:cNvGrpSpPr/>
          <p:nvPr/>
        </p:nvGrpSpPr>
        <p:grpSpPr>
          <a:xfrm>
            <a:off x="461568" y="1944860"/>
            <a:ext cx="3251200" cy="3340781"/>
            <a:chOff x="474064" y="1106333"/>
            <a:chExt cx="3251200" cy="3340781"/>
          </a:xfrm>
        </p:grpSpPr>
        <p:pic>
          <p:nvPicPr>
            <p:cNvPr id="13" name="Picture 12" descr="A close up of a machine&#10;&#10;Description automatically generated">
              <a:extLst>
                <a:ext uri="{FF2B5EF4-FFF2-40B4-BE49-F238E27FC236}">
                  <a16:creationId xmlns:a16="http://schemas.microsoft.com/office/drawing/2014/main" id="{A890AE5B-4097-49D5-AF89-9DE86EE75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064" y="1106333"/>
              <a:ext cx="3251200" cy="2438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95462FA-FB39-46FC-A952-D764F542E131}"/>
                </a:ext>
              </a:extLst>
            </p:cNvPr>
            <p:cNvSpPr txBox="1"/>
            <p:nvPr/>
          </p:nvSpPr>
          <p:spPr>
            <a:xfrm>
              <a:off x="509107" y="3523784"/>
              <a:ext cx="318111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Combustion chamber chucked on the lathe machined by a machinist at TURBOCAM and </a:t>
              </a:r>
              <a:r>
                <a:rPr lang="en-US" i="1" dirty="0">
                  <a:solidFill>
                    <a:srgbClr val="FF0000"/>
                  </a:solidFill>
                </a:rPr>
                <a:t>myself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FB9C571-6CE8-4739-8480-4B0743B51E22}"/>
              </a:ext>
            </a:extLst>
          </p:cNvPr>
          <p:cNvGrpSpPr/>
          <p:nvPr/>
        </p:nvGrpSpPr>
        <p:grpSpPr>
          <a:xfrm>
            <a:off x="6838765" y="2845130"/>
            <a:ext cx="2625074" cy="2819401"/>
            <a:chOff x="6477037" y="753001"/>
            <a:chExt cx="2625074" cy="2819401"/>
          </a:xfrm>
        </p:grpSpPr>
        <p:pic>
          <p:nvPicPr>
            <p:cNvPr id="3" name="Picture 2" descr="A picture containing indoor, cup, sitting, coffee&#10;&#10;Description automatically generated">
              <a:extLst>
                <a:ext uri="{FF2B5EF4-FFF2-40B4-BE49-F238E27FC236}">
                  <a16:creationId xmlns:a16="http://schemas.microsoft.com/office/drawing/2014/main" id="{E49CEFD6-8817-489C-A7B0-508AF8C29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3814" y="753001"/>
              <a:ext cx="2411521" cy="217803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942C7F-B007-457F-91B7-2706438C7CD6}"/>
                </a:ext>
              </a:extLst>
            </p:cNvPr>
            <p:cNvSpPr txBox="1"/>
            <p:nvPr/>
          </p:nvSpPr>
          <p:spPr>
            <a:xfrm>
              <a:off x="6477037" y="2926071"/>
              <a:ext cx="26250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Molding the rubber into the combustion chamber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A74775-46D5-41CB-AD50-9B35B1B7F446}"/>
              </a:ext>
            </a:extLst>
          </p:cNvPr>
          <p:cNvGrpSpPr/>
          <p:nvPr/>
        </p:nvGrpSpPr>
        <p:grpSpPr>
          <a:xfrm>
            <a:off x="6585289" y="214261"/>
            <a:ext cx="3251200" cy="2512194"/>
            <a:chOff x="3850788" y="3042402"/>
            <a:chExt cx="3251200" cy="2512194"/>
          </a:xfrm>
        </p:grpSpPr>
        <p:pic>
          <p:nvPicPr>
            <p:cNvPr id="11" name="Picture 10" descr="A picture containing table, sitting, engine&#10;&#10;Description automatically generated">
              <a:extLst>
                <a:ext uri="{FF2B5EF4-FFF2-40B4-BE49-F238E27FC236}">
                  <a16:creationId xmlns:a16="http://schemas.microsoft.com/office/drawing/2014/main" id="{D84CEEE4-9C47-46D6-BCB1-21418E39A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0788" y="3042402"/>
              <a:ext cx="3251200" cy="214286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0B30A9A-3107-49F0-B728-8C9586CB48A4}"/>
                </a:ext>
              </a:extLst>
            </p:cNvPr>
            <p:cNvSpPr txBox="1"/>
            <p:nvPr/>
          </p:nvSpPr>
          <p:spPr>
            <a:xfrm>
              <a:off x="3994482" y="5185264"/>
              <a:ext cx="296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Assembly of the flow regulator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0F24BC6-7A7C-47FE-A0B3-BB97CFA03E23}"/>
              </a:ext>
            </a:extLst>
          </p:cNvPr>
          <p:cNvGrpSpPr/>
          <p:nvPr/>
        </p:nvGrpSpPr>
        <p:grpSpPr>
          <a:xfrm>
            <a:off x="9463839" y="257809"/>
            <a:ext cx="2797663" cy="5453912"/>
            <a:chOff x="9222502" y="272742"/>
            <a:chExt cx="2797663" cy="5453912"/>
          </a:xfrm>
        </p:grpSpPr>
        <p:pic>
          <p:nvPicPr>
            <p:cNvPr id="10" name="Picture 9" descr="A picture containing sitting, dark, light, black&#10;&#10;Description automatically generated">
              <a:extLst>
                <a:ext uri="{FF2B5EF4-FFF2-40B4-BE49-F238E27FC236}">
                  <a16:creationId xmlns:a16="http://schemas.microsoft.com/office/drawing/2014/main" id="{2CE41AB3-26DF-4328-8D89-7AC5E2BD71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37" t="30860" r="5164" b="30615"/>
            <a:stretch/>
          </p:blipFill>
          <p:spPr>
            <a:xfrm rot="5400000">
              <a:off x="8344781" y="1779963"/>
              <a:ext cx="4553103" cy="153866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50F8EF0-0CA6-45A9-8832-4DA08383DE3F}"/>
                </a:ext>
              </a:extLst>
            </p:cNvPr>
            <p:cNvSpPr txBox="1"/>
            <p:nvPr/>
          </p:nvSpPr>
          <p:spPr>
            <a:xfrm>
              <a:off x="9222502" y="4803324"/>
              <a:ext cx="279766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Runaway fully assembled with the aluminum chamber, injector and graphite nozzle 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2EF13EA-1786-4D9C-9FDD-3B1B6AE5C0DA}"/>
              </a:ext>
            </a:extLst>
          </p:cNvPr>
          <p:cNvGrpSpPr/>
          <p:nvPr/>
        </p:nvGrpSpPr>
        <p:grpSpPr>
          <a:xfrm>
            <a:off x="4057439" y="844541"/>
            <a:ext cx="2378441" cy="4867180"/>
            <a:chOff x="9355109" y="512825"/>
            <a:chExt cx="2378441" cy="486718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5848291-35F8-4CEC-84ED-955DD190CD17}"/>
                </a:ext>
              </a:extLst>
            </p:cNvPr>
            <p:cNvGrpSpPr/>
            <p:nvPr/>
          </p:nvGrpSpPr>
          <p:grpSpPr>
            <a:xfrm>
              <a:off x="9438695" y="512825"/>
              <a:ext cx="2211268" cy="4242922"/>
              <a:chOff x="6534245" y="1401314"/>
              <a:chExt cx="2211268" cy="4242922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213C7386-3C32-46A8-8990-0496568880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4246" y="1401314"/>
                <a:ext cx="2211267" cy="2703515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8AC5D91F-4E6B-4F0D-947A-CDF6CF17A5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4245" y="4102425"/>
                <a:ext cx="2211268" cy="1541811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DBBD9B-D9EC-4F79-8CB0-A110287FFC66}"/>
                </a:ext>
              </a:extLst>
            </p:cNvPr>
            <p:cNvSpPr txBox="1"/>
            <p:nvPr/>
          </p:nvSpPr>
          <p:spPr>
            <a:xfrm>
              <a:off x="9355109" y="4733674"/>
              <a:ext cx="23784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Machining and assembly of impinging plate</a:t>
              </a:r>
            </a:p>
          </p:txBody>
        </p:sp>
      </p:grp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C4D2BFA5-6646-4383-BA48-8103C2A2A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536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1" y="239698"/>
            <a:ext cx="2570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2 – Test</a:t>
            </a:r>
          </a:p>
        </p:txBody>
      </p:sp>
      <p:pic>
        <p:nvPicPr>
          <p:cNvPr id="14" name="Picture 13" descr="A picture containing grass, outdoor, sitting, laying&#10;&#10;Description automatically generated">
            <a:extLst>
              <a:ext uri="{FF2B5EF4-FFF2-40B4-BE49-F238E27FC236}">
                <a16:creationId xmlns:a16="http://schemas.microsoft.com/office/drawing/2014/main" id="{51DCCCAA-FD63-4C14-9F07-123EAC6958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460" y="239698"/>
            <a:ext cx="3579406" cy="2275389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84597D12-DE4E-45C8-BD2F-ADE49F09325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30" t="14010" r="43579" b="18644"/>
          <a:stretch/>
        </p:blipFill>
        <p:spPr>
          <a:xfrm>
            <a:off x="7581899" y="3327446"/>
            <a:ext cx="686557" cy="234488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DA21A8D-CE6A-4D8C-9E6A-9E432823120B}"/>
              </a:ext>
            </a:extLst>
          </p:cNvPr>
          <p:cNvGrpSpPr/>
          <p:nvPr/>
        </p:nvGrpSpPr>
        <p:grpSpPr>
          <a:xfrm>
            <a:off x="266331" y="1052777"/>
            <a:ext cx="2848727" cy="4441927"/>
            <a:chOff x="351673" y="834437"/>
            <a:chExt cx="2848727" cy="4441927"/>
          </a:xfrm>
        </p:grpSpPr>
        <p:pic>
          <p:nvPicPr>
            <p:cNvPr id="17" name="Picture 16" descr="A lit up city at night&#10;&#10;Description automatically generated">
              <a:extLst>
                <a:ext uri="{FF2B5EF4-FFF2-40B4-BE49-F238E27FC236}">
                  <a16:creationId xmlns:a16="http://schemas.microsoft.com/office/drawing/2014/main" id="{C5AA1D9D-CE20-4DA3-B158-A8A17015D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673" y="3213859"/>
              <a:ext cx="2848727" cy="2062505"/>
            </a:xfrm>
            <a:prstGeom prst="rect">
              <a:avLst/>
            </a:prstGeom>
          </p:spPr>
        </p:pic>
        <p:pic>
          <p:nvPicPr>
            <p:cNvPr id="18" name="Picture 17" descr="A close up of a map&#10;&#10;Description automatically generated">
              <a:extLst>
                <a:ext uri="{FF2B5EF4-FFF2-40B4-BE49-F238E27FC236}">
                  <a16:creationId xmlns:a16="http://schemas.microsoft.com/office/drawing/2014/main" id="{53EA561A-9B79-4024-A1B3-9DE24CF2C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476" y="834437"/>
              <a:ext cx="2847120" cy="2369457"/>
            </a:xfrm>
            <a:prstGeom prst="rect">
              <a:avLst/>
            </a:prstGeom>
          </p:spPr>
        </p:pic>
      </p:grpSp>
      <p:pic>
        <p:nvPicPr>
          <p:cNvPr id="22" name="Picture 2" descr="https://scontent.fzty2-1.fna.fbcdn.net/v/t1.15752-9/52868298_429672384533886_3728991233175977984_n.jpg?_nc_cat=103&amp;_nc_ht=scontent.fzty2-1.fna&amp;oh=e0017e9b5478e4159cf5e088254289a0&amp;oe=5D219907">
            <a:extLst>
              <a:ext uri="{FF2B5EF4-FFF2-40B4-BE49-F238E27FC236}">
                <a16:creationId xmlns:a16="http://schemas.microsoft.com/office/drawing/2014/main" id="{92978DD8-9CBC-458E-AF54-177644079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692" y="3083267"/>
            <a:ext cx="3027800" cy="227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2F427E1-2B56-401C-B78B-585232DEEFFE}"/>
              </a:ext>
            </a:extLst>
          </p:cNvPr>
          <p:cNvSpPr txBox="1"/>
          <p:nvPr/>
        </p:nvSpPr>
        <p:spPr>
          <a:xfrm>
            <a:off x="8521329" y="2553297"/>
            <a:ext cx="322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 bunker for hot-fire tests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CFA62B-32A0-4AA7-A3BE-A4405D034366}"/>
              </a:ext>
            </a:extLst>
          </p:cNvPr>
          <p:cNvSpPr txBox="1"/>
          <p:nvPr/>
        </p:nvSpPr>
        <p:spPr>
          <a:xfrm>
            <a:off x="8884027" y="5374246"/>
            <a:ext cx="2502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Hot-fire test 1 – Ignition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EBBA03-D31C-4E58-B086-37A43E128A5F}"/>
              </a:ext>
            </a:extLst>
          </p:cNvPr>
          <p:cNvSpPr txBox="1"/>
          <p:nvPr/>
        </p:nvSpPr>
        <p:spPr>
          <a:xfrm>
            <a:off x="3670672" y="1814633"/>
            <a:ext cx="2340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Obtain thrust and temperature data during the hot-fire test 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0F9B443-45A2-4709-8262-051FDEFE6562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4840790" y="2737963"/>
            <a:ext cx="104072" cy="3453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D804D11-8065-4987-8B20-09A2073C7116}"/>
              </a:ext>
            </a:extLst>
          </p:cNvPr>
          <p:cNvSpPr txBox="1"/>
          <p:nvPr/>
        </p:nvSpPr>
        <p:spPr>
          <a:xfrm>
            <a:off x="6130432" y="1629967"/>
            <a:ext cx="2019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Electric spark and igniter assembly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EE6C01A-B31A-4A36-9C6F-E778ABC65425}"/>
              </a:ext>
            </a:extLst>
          </p:cNvPr>
          <p:cNvCxnSpPr>
            <a:cxnSpLocks/>
            <a:stCxn id="29" idx="2"/>
            <a:endCxn id="16" idx="0"/>
          </p:cNvCxnSpPr>
          <p:nvPr/>
        </p:nvCxnSpPr>
        <p:spPr>
          <a:xfrm>
            <a:off x="7140083" y="2276298"/>
            <a:ext cx="785095" cy="1051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7A93CF2-6D7E-432B-A81C-89B3CF2FB02B}"/>
              </a:ext>
            </a:extLst>
          </p:cNvPr>
          <p:cNvSpPr txBox="1"/>
          <p:nvPr/>
        </p:nvSpPr>
        <p:spPr>
          <a:xfrm>
            <a:off x="3935777" y="545999"/>
            <a:ext cx="3310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Rapid impinging plate designs tested for impingement and desired flow rate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3D70EE2-9DD1-45F6-8587-52A0A21AA66E}"/>
              </a:ext>
            </a:extLst>
          </p:cNvPr>
          <p:cNvCxnSpPr>
            <a:cxnSpLocks/>
            <a:stCxn id="34" idx="1"/>
            <a:endCxn id="18" idx="3"/>
          </p:cNvCxnSpPr>
          <p:nvPr/>
        </p:nvCxnSpPr>
        <p:spPr>
          <a:xfrm flipH="1">
            <a:off x="3114254" y="1007664"/>
            <a:ext cx="821523" cy="12298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hotfire VID">
            <a:hlinkClick r:id="" action="ppaction://media"/>
            <a:extLst>
              <a:ext uri="{FF2B5EF4-FFF2-40B4-BE49-F238E27FC236}">
                <a16:creationId xmlns:a16="http://schemas.microsoft.com/office/drawing/2014/main" id="{073AA57F-510C-405C-BE19-BA361DAF62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516381" y="3200544"/>
            <a:ext cx="3237562" cy="1821129"/>
          </a:xfrm>
          <a:prstGeom prst="rect">
            <a:avLst/>
          </a:prstGeom>
        </p:spPr>
      </p:pic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EE52AC0-040B-4010-AB84-935023698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5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4136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3 – Senior Year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637465-ED4E-4CF3-8D2F-C8B16A298272}"/>
              </a:ext>
            </a:extLst>
          </p:cNvPr>
          <p:cNvSpPr txBox="1"/>
          <p:nvPr/>
        </p:nvSpPr>
        <p:spPr>
          <a:xfrm>
            <a:off x="419100" y="1352550"/>
            <a:ext cx="47244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Organization Statistics</a:t>
            </a:r>
            <a:br>
              <a:rPr lang="en-US" sz="2000" b="1" u="sng" dirty="0"/>
            </a:br>
            <a:endParaRPr lang="en-US" b="1" u="sng" dirty="0"/>
          </a:p>
          <a:p>
            <a:r>
              <a:rPr lang="en-US" dirty="0"/>
              <a:t>Committed Members: </a:t>
            </a:r>
            <a:r>
              <a:rPr lang="en-US" dirty="0">
                <a:solidFill>
                  <a:srgbClr val="FF0000"/>
                </a:solidFill>
              </a:rPr>
              <a:t>42 </a:t>
            </a:r>
            <a:r>
              <a:rPr lang="en-US" dirty="0"/>
              <a:t>(+28)</a:t>
            </a:r>
          </a:p>
          <a:p>
            <a:r>
              <a:rPr lang="en-US" dirty="0"/>
              <a:t>Majors: </a:t>
            </a:r>
            <a:r>
              <a:rPr lang="en-US" b="1" dirty="0">
                <a:solidFill>
                  <a:srgbClr val="FF0000"/>
                </a:solidFill>
              </a:rPr>
              <a:t>7 </a:t>
            </a:r>
            <a:r>
              <a:rPr lang="en-US" b="1" dirty="0"/>
              <a:t>(+4)</a:t>
            </a:r>
          </a:p>
          <a:p>
            <a:r>
              <a:rPr lang="en-US" dirty="0"/>
              <a:t>Senior Projects: </a:t>
            </a:r>
            <a:r>
              <a:rPr lang="en-US" dirty="0">
                <a:solidFill>
                  <a:srgbClr val="FF0000"/>
                </a:solidFill>
              </a:rPr>
              <a:t>14 </a:t>
            </a:r>
            <a:r>
              <a:rPr lang="en-US" dirty="0"/>
              <a:t>(+10)</a:t>
            </a:r>
          </a:p>
          <a:p>
            <a:r>
              <a:rPr lang="en-US" dirty="0"/>
              <a:t>Funding: </a:t>
            </a:r>
            <a:r>
              <a:rPr lang="en-US" dirty="0">
                <a:solidFill>
                  <a:srgbClr val="FF0000"/>
                </a:solidFill>
              </a:rPr>
              <a:t>$9,000 and counting </a:t>
            </a:r>
            <a:r>
              <a:rPr lang="en-US" dirty="0"/>
              <a:t>(+$6,750 so far)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My Role</a:t>
            </a:r>
          </a:p>
          <a:p>
            <a:r>
              <a:rPr lang="en-US" i="1" dirty="0">
                <a:solidFill>
                  <a:srgbClr val="FF0000"/>
                </a:solidFill>
              </a:rPr>
              <a:t>President, Lead Engineer, Propulsion Lead</a:t>
            </a:r>
          </a:p>
        </p:txBody>
      </p:sp>
      <p:pic>
        <p:nvPicPr>
          <p:cNvPr id="13" name="Picture 2" descr="Image result for spaceport america cup">
            <a:extLst>
              <a:ext uri="{FF2B5EF4-FFF2-40B4-BE49-F238E27FC236}">
                <a16:creationId xmlns:a16="http://schemas.microsoft.com/office/drawing/2014/main" id="{A6569CB6-8912-4D72-A632-F4DD64803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5" y="206566"/>
            <a:ext cx="3657600" cy="93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AAA87B-7984-46A0-8D2A-51D351E6C7D4}"/>
              </a:ext>
            </a:extLst>
          </p:cNvPr>
          <p:cNvSpPr/>
          <p:nvPr/>
        </p:nvSpPr>
        <p:spPr>
          <a:xfrm>
            <a:off x="7389532" y="75031"/>
            <a:ext cx="49819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Rocket competition hosted in New Mexico from June 16</a:t>
            </a:r>
            <a:r>
              <a:rPr lang="en-US" baseline="30000" dirty="0"/>
              <a:t>th</a:t>
            </a:r>
            <a:r>
              <a:rPr lang="en-US" dirty="0"/>
              <a:t> to June 20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UNH SEDS will be competing in the 10,000-foot experimental hybrid engine category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D66B337-34E3-4FE6-8B43-CDD5F6DC1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15</a:t>
            </a:fld>
            <a:endParaRPr lang="en-US" dirty="0"/>
          </a:p>
        </p:txBody>
      </p:sp>
      <p:pic>
        <p:nvPicPr>
          <p:cNvPr id="4" name="Picture 3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3D9C7BB4-23AE-47EB-9DE4-D9E04CB649D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92"/>
          <a:stretch/>
        </p:blipFill>
        <p:spPr>
          <a:xfrm>
            <a:off x="5290646" y="1562475"/>
            <a:ext cx="6658756" cy="373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28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4378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3 – Rocket Vehicle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B222C4-919E-4D39-8D76-86AC16A87B32}"/>
              </a:ext>
            </a:extLst>
          </p:cNvPr>
          <p:cNvGrpSpPr/>
          <p:nvPr/>
        </p:nvGrpSpPr>
        <p:grpSpPr>
          <a:xfrm>
            <a:off x="266330" y="2334827"/>
            <a:ext cx="11530336" cy="1748902"/>
            <a:chOff x="266330" y="2334827"/>
            <a:chExt cx="11530336" cy="1748902"/>
          </a:xfrm>
        </p:grpSpPr>
        <p:pic>
          <p:nvPicPr>
            <p:cNvPr id="10" name="Picture 9" descr="A close up of a computer&#10;&#10;Description automatically generated">
              <a:extLst>
                <a:ext uri="{FF2B5EF4-FFF2-40B4-BE49-F238E27FC236}">
                  <a16:creationId xmlns:a16="http://schemas.microsoft.com/office/drawing/2014/main" id="{A6FF99EE-B8DC-4118-8F6F-591BA2D976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5" t="33253" r="3242" b="36523"/>
            <a:stretch/>
          </p:blipFill>
          <p:spPr>
            <a:xfrm>
              <a:off x="266330" y="2334827"/>
              <a:ext cx="11530336" cy="1748902"/>
            </a:xfrm>
            <a:prstGeom prst="rect">
              <a:avLst/>
            </a:prstGeom>
          </p:spPr>
        </p:pic>
        <p:pic>
          <p:nvPicPr>
            <p:cNvPr id="1026" name="Picture 2" descr="14748NOS - NOS Nitrous Bottle Image">
              <a:extLst>
                <a:ext uri="{FF2B5EF4-FFF2-40B4-BE49-F238E27FC236}">
                  <a16:creationId xmlns:a16="http://schemas.microsoft.com/office/drawing/2014/main" id="{8B12CCC9-A29F-466A-A7B2-49C65960AA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833" b="90811" l="9949" r="89880">
                          <a14:foregroundMark x1="45455" y1="6862" x2="45455" y2="6862"/>
                          <a14:foregroundMark x1="50943" y1="5072" x2="47170" y2="6265"/>
                          <a14:foregroundMark x1="54202" y1="5549" x2="42710" y2="4833"/>
                          <a14:foregroundMark x1="49057" y1="6086" x2="56604" y2="6325"/>
                          <a14:foregroundMark x1="56432" y1="7697" x2="49571" y2="9606"/>
                          <a14:foregroundMark x1="32590" y1="51372" x2="32762" y2="47136"/>
                          <a14:foregroundMark x1="34820" y1="48986" x2="40309" y2="51313"/>
                          <a14:foregroundMark x1="53345" y1="49523" x2="53002" y2="51253"/>
                          <a14:foregroundMark x1="59348" y1="50119" x2="62779" y2="50060"/>
                          <a14:foregroundMark x1="31046" y1="88305" x2="49914" y2="90811"/>
                          <a14:foregroundMark x1="49914" y1="90811" x2="61947" y2="90521"/>
                          <a14:foregroundMark x1="25901" y1="88484" x2="24185" y2="87709"/>
                          <a14:backgroundMark x1="75643" y1="90334" x2="48542" y2="92601"/>
                          <a14:backgroundMark x1="35849" y1="91706" x2="17153" y2="88305"/>
                          <a14:backgroundMark x1="35506" y1="91647" x2="42196" y2="92124"/>
                          <a14:backgroundMark x1="17496" y1="87828" x2="23499" y2="89558"/>
                          <a14:backgroundMark x1="22642" y1="89081" x2="17153" y2="87112"/>
                          <a14:backgroundMark x1="18353" y1="86933" x2="20240" y2="8812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219932" y="1281705"/>
              <a:ext cx="1155822" cy="3865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802B803-80FD-406C-9D8B-1B47084006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07" t="23269" r="33537" b="19381"/>
            <a:stretch/>
          </p:blipFill>
          <p:spPr>
            <a:xfrm rot="5245812">
              <a:off x="8653262" y="2798177"/>
              <a:ext cx="663512" cy="1108858"/>
            </a:xfrm>
            <a:prstGeom prst="rect">
              <a:avLst/>
            </a:prstGeom>
          </p:spPr>
        </p:pic>
        <p:pic>
          <p:nvPicPr>
            <p:cNvPr id="13" name="Picture 195">
              <a:extLst>
                <a:ext uri="{FF2B5EF4-FFF2-40B4-BE49-F238E27FC236}">
                  <a16:creationId xmlns:a16="http://schemas.microsoft.com/office/drawing/2014/main" id="{DA493468-77BD-42EF-8C5A-F3165F77F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35" r="35134"/>
            <a:stretch/>
          </p:blipFill>
          <p:spPr>
            <a:xfrm rot="5400000">
              <a:off x="1242700" y="2643797"/>
              <a:ext cx="383153" cy="1034937"/>
            </a:xfrm>
            <a:prstGeom prst="rect">
              <a:avLst/>
            </a:prstGeom>
          </p:spPr>
        </p:pic>
        <p:pic>
          <p:nvPicPr>
            <p:cNvPr id="14" name="Picture 212">
              <a:extLst>
                <a:ext uri="{FF2B5EF4-FFF2-40B4-BE49-F238E27FC236}">
                  <a16:creationId xmlns:a16="http://schemas.microsoft.com/office/drawing/2014/main" id="{1DA33B43-3CFA-4EAA-8D6B-ADF7268F50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66" r="35107"/>
            <a:stretch/>
          </p:blipFill>
          <p:spPr>
            <a:xfrm rot="16200000">
              <a:off x="2143691" y="2374601"/>
              <a:ext cx="750609" cy="1715072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EE75552-AC92-4430-BB14-A2256EFBD1FF}"/>
              </a:ext>
            </a:extLst>
          </p:cNvPr>
          <p:cNvSpPr txBox="1"/>
          <p:nvPr/>
        </p:nvSpPr>
        <p:spPr>
          <a:xfrm>
            <a:off x="1358374" y="1273839"/>
            <a:ext cx="2819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Avionics</a:t>
            </a:r>
          </a:p>
          <a:p>
            <a:r>
              <a:rPr lang="en-US" sz="1100" dirty="0"/>
              <a:t>An electronics module responsible for GPS tracking, engine ignition and flow control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84FAD2-79A5-4858-B888-00FC71945437}"/>
              </a:ext>
            </a:extLst>
          </p:cNvPr>
          <p:cNvSpPr txBox="1"/>
          <p:nvPr/>
        </p:nvSpPr>
        <p:spPr>
          <a:xfrm>
            <a:off x="2011239" y="4309332"/>
            <a:ext cx="290171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u="sng" dirty="0"/>
              <a:t>Recovery System</a:t>
            </a:r>
          </a:p>
          <a:p>
            <a:pPr algn="r"/>
            <a:r>
              <a:rPr lang="en-US" sz="1100" dirty="0"/>
              <a:t>A recovery module that is deployed at apogee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075C4E-2BE6-4988-AB54-99496D384644}"/>
              </a:ext>
            </a:extLst>
          </p:cNvPr>
          <p:cNvSpPr txBox="1"/>
          <p:nvPr/>
        </p:nvSpPr>
        <p:spPr>
          <a:xfrm>
            <a:off x="5106608" y="1270169"/>
            <a:ext cx="26223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Research Payload</a:t>
            </a:r>
          </a:p>
          <a:p>
            <a:r>
              <a:rPr lang="en-US" sz="1100" dirty="0"/>
              <a:t>A payload built in-house to collect 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69E1BC-D587-412C-8F4F-45317E9E2995}"/>
              </a:ext>
            </a:extLst>
          </p:cNvPr>
          <p:cNvSpPr txBox="1"/>
          <p:nvPr/>
        </p:nvSpPr>
        <p:spPr>
          <a:xfrm>
            <a:off x="9440788" y="1278914"/>
            <a:ext cx="2391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Throttle Control</a:t>
            </a:r>
          </a:p>
          <a:p>
            <a:r>
              <a:rPr lang="en-US" sz="1100" dirty="0"/>
              <a:t>A flow regulation system to insert oxidizer flow into the chamber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FB1D86-F4F0-41B4-8D6A-49767F7F3F49}"/>
              </a:ext>
            </a:extLst>
          </p:cNvPr>
          <p:cNvSpPr txBox="1"/>
          <p:nvPr/>
        </p:nvSpPr>
        <p:spPr>
          <a:xfrm>
            <a:off x="8360380" y="4313030"/>
            <a:ext cx="282166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u="sng" dirty="0"/>
              <a:t>Runaway</a:t>
            </a:r>
          </a:p>
          <a:p>
            <a:pPr algn="r"/>
            <a:r>
              <a:rPr lang="en-US" sz="1100" dirty="0"/>
              <a:t>New Hampshire’s first hybrid rocket engine that utilizes a liquid oxidizer and solid fuel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883EE3-14CD-43B1-B6F3-AF3A8AEA8F2B}"/>
              </a:ext>
            </a:extLst>
          </p:cNvPr>
          <p:cNvSpPr txBox="1"/>
          <p:nvPr/>
        </p:nvSpPr>
        <p:spPr>
          <a:xfrm>
            <a:off x="5669872" y="4311275"/>
            <a:ext cx="2264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u="sng" dirty="0"/>
              <a:t>Oxidizer Storage</a:t>
            </a:r>
          </a:p>
          <a:p>
            <a:pPr algn="r"/>
            <a:r>
              <a:rPr lang="en-US" sz="1100" dirty="0"/>
              <a:t>A pressurized vessel holding the liquid oxidizer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949B60F-CF57-4EA0-BA3F-4BA040EA9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16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6F857F8-7818-4D07-8BA3-FE209168B07B}"/>
              </a:ext>
            </a:extLst>
          </p:cNvPr>
          <p:cNvCxnSpPr>
            <a:cxnSpLocks/>
          </p:cNvCxnSpPr>
          <p:nvPr/>
        </p:nvCxnSpPr>
        <p:spPr>
          <a:xfrm flipH="1">
            <a:off x="809626" y="1508696"/>
            <a:ext cx="647699" cy="16525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42399BB-12B4-43C3-8AE1-E61EEAC0E3FE}"/>
              </a:ext>
            </a:extLst>
          </p:cNvPr>
          <p:cNvCxnSpPr>
            <a:cxnSpLocks/>
          </p:cNvCxnSpPr>
          <p:nvPr/>
        </p:nvCxnSpPr>
        <p:spPr>
          <a:xfrm flipH="1">
            <a:off x="8985018" y="1508696"/>
            <a:ext cx="543157" cy="14838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20CDB84-EB19-42F3-B306-1647C4D2D695}"/>
              </a:ext>
            </a:extLst>
          </p:cNvPr>
          <p:cNvCxnSpPr>
            <a:cxnSpLocks/>
          </p:cNvCxnSpPr>
          <p:nvPr/>
        </p:nvCxnSpPr>
        <p:spPr>
          <a:xfrm>
            <a:off x="5879306" y="3740944"/>
            <a:ext cx="692945" cy="8069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23E78A2-AC90-4624-9A4C-722D55B4E126}"/>
              </a:ext>
            </a:extLst>
          </p:cNvPr>
          <p:cNvCxnSpPr>
            <a:cxnSpLocks/>
          </p:cNvCxnSpPr>
          <p:nvPr/>
        </p:nvCxnSpPr>
        <p:spPr>
          <a:xfrm>
            <a:off x="2274094" y="3429000"/>
            <a:ext cx="1264444" cy="11188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4551629-F107-47EF-BD75-A17224934A23}"/>
              </a:ext>
            </a:extLst>
          </p:cNvPr>
          <p:cNvCxnSpPr>
            <a:cxnSpLocks/>
          </p:cNvCxnSpPr>
          <p:nvPr/>
        </p:nvCxnSpPr>
        <p:spPr>
          <a:xfrm flipH="1">
            <a:off x="4398049" y="1509901"/>
            <a:ext cx="805250" cy="12777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5518674-B475-415B-9489-8B1C757B9C11}"/>
              </a:ext>
            </a:extLst>
          </p:cNvPr>
          <p:cNvCxnSpPr>
            <a:cxnSpLocks/>
          </p:cNvCxnSpPr>
          <p:nvPr/>
        </p:nvCxnSpPr>
        <p:spPr>
          <a:xfrm>
            <a:off x="9917906" y="3352606"/>
            <a:ext cx="368066" cy="12229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393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55130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3 – Engine Optimization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D54E3F-9894-4070-8F82-D4E941941DC2}"/>
              </a:ext>
            </a:extLst>
          </p:cNvPr>
          <p:cNvSpPr txBox="1"/>
          <p:nvPr/>
        </p:nvSpPr>
        <p:spPr>
          <a:xfrm>
            <a:off x="674558" y="3813115"/>
            <a:ext cx="310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Hot-Fire Test 2 – August 2019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AD59B5-359A-4C29-A2FB-0BD3F5D08E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3745" y="1956527"/>
            <a:ext cx="2336700" cy="37131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4BACDA-6D03-4BD6-AD13-3E35ABD9777F}"/>
              </a:ext>
            </a:extLst>
          </p:cNvPr>
          <p:cNvSpPr txBox="1"/>
          <p:nvPr/>
        </p:nvSpPr>
        <p:spPr>
          <a:xfrm>
            <a:off x="161555" y="4301193"/>
            <a:ext cx="4712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.15 seconds in, nozzle brittle failure from tension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Simulations underestimated pressure and designed to FOS 1.25 </a:t>
            </a:r>
            <a:r>
              <a:rPr lang="en-US" dirty="0">
                <a:sym typeface="Wingdings" panose="05000000000000000000" pitchFamily="2" charset="2"/>
              </a:rPr>
              <a:t> bad decision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E01824-65AA-4AFA-B1AE-3ED0EA52ADC2}"/>
              </a:ext>
            </a:extLst>
          </p:cNvPr>
          <p:cNvSpPr txBox="1"/>
          <p:nvPr/>
        </p:nvSpPr>
        <p:spPr>
          <a:xfrm>
            <a:off x="4160661" y="1281348"/>
            <a:ext cx="38385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Stainless 304 selected for new nozzle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a FOS of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Common material for temperature and corrosive resistance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Machined by a new sponsor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CCDCC6-9FCA-432B-A162-7A7F38CB1DCF}"/>
              </a:ext>
            </a:extLst>
          </p:cNvPr>
          <p:cNvSpPr txBox="1"/>
          <p:nvPr/>
        </p:nvSpPr>
        <p:spPr>
          <a:xfrm>
            <a:off x="8120689" y="172955"/>
            <a:ext cx="40713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Future Engine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Obtain pressure data from hot fires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Pressure testing via hydrostat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Flow simulations to optimize nozzle and impinging plates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 mass with dynamic sims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A54A86-58EC-4A5E-9AB5-48C4334874B6}"/>
              </a:ext>
            </a:extLst>
          </p:cNvPr>
          <p:cNvSpPr txBox="1"/>
          <p:nvPr/>
        </p:nvSpPr>
        <p:spPr>
          <a:xfrm>
            <a:off x="4226103" y="2779060"/>
            <a:ext cx="3106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Hot-Fire Test 3 </a:t>
            </a:r>
            <a:r>
              <a:rPr lang="en-US" dirty="0"/>
              <a:t>scheduled for October 10</a:t>
            </a:r>
            <a:r>
              <a:rPr lang="en-US" baseline="30000" dirty="0"/>
              <a:t>th</a:t>
            </a:r>
            <a:r>
              <a:rPr lang="en-US" dirty="0"/>
              <a:t> by 5:00 pm 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Cleaner electronic start sequence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Stainless nozzle</a:t>
            </a:r>
          </a:p>
        </p:txBody>
      </p:sp>
      <p:pic>
        <p:nvPicPr>
          <p:cNvPr id="18" name="hotfire2gif">
            <a:hlinkClick r:id="" action="ppaction://media"/>
            <a:extLst>
              <a:ext uri="{FF2B5EF4-FFF2-40B4-BE49-F238E27FC236}">
                <a16:creationId xmlns:a16="http://schemas.microsoft.com/office/drawing/2014/main" id="{AE1A0D66-B3CD-437B-B29B-CC466198B9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45809" y="1561355"/>
            <a:ext cx="3764018" cy="2117260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ADED3740-2498-4948-94E7-0DDC4453B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17</a:t>
            </a:fld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29A3E5A-7975-4541-B59B-276F4B87EAC6}"/>
              </a:ext>
            </a:extLst>
          </p:cNvPr>
          <p:cNvCxnSpPr>
            <a:cxnSpLocks/>
          </p:cNvCxnSpPr>
          <p:nvPr/>
        </p:nvCxnSpPr>
        <p:spPr>
          <a:xfrm flipV="1">
            <a:off x="8797771" y="4101483"/>
            <a:ext cx="1233996" cy="1864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9911FB2-3120-4325-B863-FC0E41CE10AE}"/>
              </a:ext>
            </a:extLst>
          </p:cNvPr>
          <p:cNvSpPr txBox="1"/>
          <p:nvPr/>
        </p:nvSpPr>
        <p:spPr>
          <a:xfrm>
            <a:off x="7180086" y="4139288"/>
            <a:ext cx="2476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SPT25-20-1000A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0-1000 psi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12V DC operating voltage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Corrosion and heat resistant (SS sensor)</a:t>
            </a:r>
          </a:p>
        </p:txBody>
      </p:sp>
    </p:spTree>
    <p:extLst>
      <p:ext uri="{BB962C8B-B14F-4D97-AF65-F5344CB8AC3E}">
        <p14:creationId xmlns:p14="http://schemas.microsoft.com/office/powerpoint/2010/main" val="204444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34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29" y="239698"/>
            <a:ext cx="7537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3 – Project Management</a:t>
            </a:r>
          </a:p>
        </p:txBody>
      </p:sp>
      <p:pic>
        <p:nvPicPr>
          <p:cNvPr id="3" name="Picture 2" descr="A picture containing indoor, room, living, table&#10;&#10;Description automatically generated">
            <a:extLst>
              <a:ext uri="{FF2B5EF4-FFF2-40B4-BE49-F238E27FC236}">
                <a16:creationId xmlns:a16="http://schemas.microsoft.com/office/drawing/2014/main" id="{9CCE2FD4-7375-4D33-8BAB-1B2936C0F3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33" y="3852910"/>
            <a:ext cx="4165101" cy="19068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88C804-0C6D-4AA2-B984-00F7BBF2C3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9" r="59305"/>
          <a:stretch/>
        </p:blipFill>
        <p:spPr>
          <a:xfrm>
            <a:off x="4644465" y="877644"/>
            <a:ext cx="3275861" cy="4882102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A085307-11A7-415A-8DA8-6D23B6E26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18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42380C-4BBD-4569-B49A-4C4096B7FE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033" y="882966"/>
            <a:ext cx="4165101" cy="29283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A261CA-A262-4FC9-9AA2-BDDBA7034AB0}"/>
              </a:ext>
            </a:extLst>
          </p:cNvPr>
          <p:cNvSpPr txBox="1"/>
          <p:nvPr/>
        </p:nvSpPr>
        <p:spPr>
          <a:xfrm>
            <a:off x="7920326" y="4311358"/>
            <a:ext cx="40733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$5,000 – BBQ for all</a:t>
            </a:r>
          </a:p>
          <a:p>
            <a:r>
              <a:rPr lang="en-US" dirty="0">
                <a:solidFill>
                  <a:srgbClr val="FF0000"/>
                </a:solidFill>
              </a:rPr>
              <a:t>$9,000 - Chicken Suit day of conference</a:t>
            </a:r>
          </a:p>
          <a:p>
            <a:r>
              <a:rPr lang="en-US" dirty="0"/>
              <a:t>$15,000 - Dye Hair any color (2 weeks)</a:t>
            </a:r>
          </a:p>
          <a:p>
            <a:r>
              <a:rPr lang="en-US" dirty="0"/>
              <a:t>$25,000 - Tattoo on the behind</a:t>
            </a:r>
          </a:p>
          <a:p>
            <a:r>
              <a:rPr lang="en-US" dirty="0"/>
              <a:t>$30,000 - Dye and Tattoo</a:t>
            </a:r>
          </a:p>
        </p:txBody>
      </p:sp>
    </p:spTree>
    <p:extLst>
      <p:ext uri="{BB962C8B-B14F-4D97-AF65-F5344CB8AC3E}">
        <p14:creationId xmlns:p14="http://schemas.microsoft.com/office/powerpoint/2010/main" val="3387197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29" y="239698"/>
            <a:ext cx="7537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Takeaways and Moving Forward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799D589-26FE-41C7-9A79-5AD622F90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19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3C9C5A-A54D-4867-9348-850D95146FC7}"/>
              </a:ext>
            </a:extLst>
          </p:cNvPr>
          <p:cNvSpPr txBox="1"/>
          <p:nvPr/>
        </p:nvSpPr>
        <p:spPr>
          <a:xfrm>
            <a:off x="266329" y="1198486"/>
            <a:ext cx="6729274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Made huge strides in building techniques flight simulations using MATLAB that will be utilized for throttle control on Runaway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Lead the development of New Hampshire’s first hybrid engine that will go through multiple hot-fires this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Didn’t push the importance of FEA/CFD</a:t>
            </a:r>
            <a:br>
              <a:rPr lang="en-US" dirty="0"/>
            </a:br>
            <a:r>
              <a:rPr lang="en-US" sz="800" dirty="0"/>
              <a:t>----</a:t>
            </a:r>
            <a:endParaRPr lang="en-US" sz="1400" u="sng" dirty="0"/>
          </a:p>
          <a:p>
            <a:r>
              <a:rPr lang="en-US" u="sng" dirty="0">
                <a:solidFill>
                  <a:srgbClr val="FF0000"/>
                </a:solidFill>
              </a:rPr>
              <a:t>Organization and Project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Built a family of future aerospace engineers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Grew as a leader, understanding people have different imperatives to life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importance of transparency to leadership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Grew it to the largest, most interdisciplinary engineering organization in just 2.5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Didn’t realize the importance of showing the success of the organization to the school/community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503DE6-14C7-4091-8F2A-F5FE0DE7F5DF}"/>
              </a:ext>
            </a:extLst>
          </p:cNvPr>
          <p:cNvSpPr/>
          <p:nvPr/>
        </p:nvSpPr>
        <p:spPr>
          <a:xfrm>
            <a:off x="7148317" y="1189608"/>
            <a:ext cx="493419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Moving Forward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Continue to iterate Runaway to be the propulsion module in the rocket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 all engineering leads to align section goals/deadlines for final integration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Frame, Avionics,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Compete in Spaceport America Cup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successful knowledge transfer to underclassmen with defined future leaders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A17102-2D96-431F-B843-40AE825395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7272" y="4161951"/>
            <a:ext cx="4039060" cy="10042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339E44-E15A-4F02-9D00-2C9D9C67476B}"/>
              </a:ext>
            </a:extLst>
          </p:cNvPr>
          <p:cNvSpPr txBox="1"/>
          <p:nvPr/>
        </p:nvSpPr>
        <p:spPr>
          <a:xfrm>
            <a:off x="7487272" y="5199581"/>
            <a:ext cx="4266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Presenting at a national space conference</a:t>
            </a:r>
          </a:p>
        </p:txBody>
      </p:sp>
      <p:pic>
        <p:nvPicPr>
          <p:cNvPr id="13" name="Picture 2" descr="Image result for spaceport america cup">
            <a:extLst>
              <a:ext uri="{FF2B5EF4-FFF2-40B4-BE49-F238E27FC236}">
                <a16:creationId xmlns:a16="http://schemas.microsoft.com/office/drawing/2014/main" id="{0CFB7BCF-0D8D-4A45-9DAE-3B9457EC3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183" y="218994"/>
            <a:ext cx="3657600" cy="93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924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3036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My Background</a:t>
            </a:r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BB6A2A5D-EA6F-4DAD-A171-2B53E5F2F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701" y="303198"/>
            <a:ext cx="2420938" cy="528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may contain: 1 person, indoor">
            <a:extLst>
              <a:ext uri="{FF2B5EF4-FFF2-40B4-BE49-F238E27FC236}">
                <a16:creationId xmlns:a16="http://schemas.microsoft.com/office/drawing/2014/main" id="{14ED7522-E9B3-47C8-BE2D-149E2855F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710" y="3355385"/>
            <a:ext cx="2722080" cy="2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3ED5D3-3521-4E4D-8407-F40D788F0814}"/>
              </a:ext>
            </a:extLst>
          </p:cNvPr>
          <p:cNvSpPr txBox="1"/>
          <p:nvPr/>
        </p:nvSpPr>
        <p:spPr>
          <a:xfrm>
            <a:off x="960989" y="1087610"/>
            <a:ext cx="7457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Senior mechanical engineering major and physics minor at the University of New Hampshire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Founded UNH SEDS and the current President and Lead Engineer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Member at Large at SEDS USA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E01B58-3DDE-4563-BA7D-876107E3F5EB}"/>
              </a:ext>
            </a:extLst>
          </p:cNvPr>
          <p:cNvSpPr/>
          <p:nvPr/>
        </p:nvSpPr>
        <p:spPr>
          <a:xfrm>
            <a:off x="960989" y="2762712"/>
            <a:ext cx="5186996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/>
              <a:t>Job Experiences</a:t>
            </a:r>
            <a:br>
              <a:rPr lang="en-US" b="1" u="sng" dirty="0"/>
            </a:br>
            <a:r>
              <a:rPr lang="en-US" sz="600" b="1" u="sng" dirty="0"/>
              <a:t>___</a:t>
            </a:r>
            <a:endParaRPr lang="en-US" u="sng" dirty="0"/>
          </a:p>
          <a:p>
            <a:r>
              <a:rPr lang="en-US" dirty="0"/>
              <a:t>Summer 2018</a:t>
            </a:r>
          </a:p>
          <a:p>
            <a:r>
              <a:rPr lang="en-US" i="1" dirty="0"/>
              <a:t>Inconel Behavior at NIST</a:t>
            </a:r>
            <a:br>
              <a:rPr lang="en-US" i="1" dirty="0"/>
            </a:br>
            <a:r>
              <a:rPr lang="en-US" sz="600" i="1" dirty="0"/>
              <a:t>___</a:t>
            </a:r>
            <a:endParaRPr lang="en-US" dirty="0"/>
          </a:p>
          <a:p>
            <a:r>
              <a:rPr lang="en-US" dirty="0"/>
              <a:t>2018-2019 School Year</a:t>
            </a:r>
          </a:p>
          <a:p>
            <a:r>
              <a:rPr lang="en-US" i="1" dirty="0"/>
              <a:t>Effect of tool coatings at TURBOCAM International</a:t>
            </a:r>
            <a:br>
              <a:rPr lang="en-US" i="1" dirty="0"/>
            </a:br>
            <a:r>
              <a:rPr lang="en-US" sz="600" i="1" dirty="0"/>
              <a:t>___</a:t>
            </a:r>
            <a:endParaRPr lang="en-US" sz="600" dirty="0"/>
          </a:p>
          <a:p>
            <a:r>
              <a:rPr lang="en-US" dirty="0"/>
              <a:t>Summer 2019</a:t>
            </a:r>
          </a:p>
          <a:p>
            <a:r>
              <a:rPr lang="en-US" i="1" dirty="0"/>
              <a:t>Rutherford engine production at Rocket Lab USA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703FDB-E9BA-40C2-BF63-DA9D1F9C3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88658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3048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3-Year Plan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64475D-4073-444D-B6C3-9EDD82AFB8D5}"/>
              </a:ext>
            </a:extLst>
          </p:cNvPr>
          <p:cNvGrpSpPr/>
          <p:nvPr/>
        </p:nvGrpSpPr>
        <p:grpSpPr>
          <a:xfrm>
            <a:off x="1269715" y="1493861"/>
            <a:ext cx="914430" cy="3142982"/>
            <a:chOff x="18724962" y="1039766"/>
            <a:chExt cx="5935019" cy="23674596"/>
          </a:xfrm>
        </p:grpSpPr>
        <p:pic>
          <p:nvPicPr>
            <p:cNvPr id="11" name="Picture 178">
              <a:extLst>
                <a:ext uri="{FF2B5EF4-FFF2-40B4-BE49-F238E27FC236}">
                  <a16:creationId xmlns:a16="http://schemas.microsoft.com/office/drawing/2014/main" id="{F6FDB2E7-9E37-4AD7-8B48-FCB1A7735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24962" y="1039766"/>
              <a:ext cx="5935019" cy="23038402"/>
            </a:xfrm>
            <a:prstGeom prst="rect">
              <a:avLst/>
            </a:prstGeom>
          </p:spPr>
        </p:pic>
        <p:pic>
          <p:nvPicPr>
            <p:cNvPr id="12" name="Picture 195">
              <a:extLst>
                <a:ext uri="{FF2B5EF4-FFF2-40B4-BE49-F238E27FC236}">
                  <a16:creationId xmlns:a16="http://schemas.microsoft.com/office/drawing/2014/main" id="{35571854-506A-47CD-B26D-BE3B2A35A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9674522" y="6373765"/>
              <a:ext cx="3783882" cy="2193724"/>
            </a:xfrm>
            <a:prstGeom prst="rect">
              <a:avLst/>
            </a:prstGeom>
          </p:spPr>
        </p:pic>
        <p:pic>
          <p:nvPicPr>
            <p:cNvPr id="13" name="Picture 196">
              <a:extLst>
                <a:ext uri="{FF2B5EF4-FFF2-40B4-BE49-F238E27FC236}">
                  <a16:creationId xmlns:a16="http://schemas.microsoft.com/office/drawing/2014/main" id="{B05E8C2B-AA50-47C9-A9D0-C7276FA78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>
              <a:off x="19893711" y="18606120"/>
              <a:ext cx="2857092" cy="6108242"/>
            </a:xfrm>
            <a:prstGeom prst="rect">
              <a:avLst/>
            </a:prstGeom>
          </p:spPr>
        </p:pic>
        <p:pic>
          <p:nvPicPr>
            <p:cNvPr id="14" name="Picture 201">
              <a:extLst>
                <a:ext uri="{FF2B5EF4-FFF2-40B4-BE49-F238E27FC236}">
                  <a16:creationId xmlns:a16="http://schemas.microsoft.com/office/drawing/2014/main" id="{967EC424-0C12-498B-9270-71BA46BCF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>
              <a:off x="19871475" y="10567241"/>
              <a:ext cx="2901562" cy="6039127"/>
            </a:xfrm>
            <a:prstGeom prst="rect">
              <a:avLst/>
            </a:prstGeom>
          </p:spPr>
        </p:pic>
        <p:pic>
          <p:nvPicPr>
            <p:cNvPr id="15" name="Picture 206">
              <a:extLst>
                <a:ext uri="{FF2B5EF4-FFF2-40B4-BE49-F238E27FC236}">
                  <a16:creationId xmlns:a16="http://schemas.microsoft.com/office/drawing/2014/main" id="{F3ACB757-DA01-4115-B29A-09D3CC845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96956" y="8427468"/>
              <a:ext cx="2227768" cy="3341653"/>
            </a:xfrm>
            <a:prstGeom prst="rect">
              <a:avLst/>
            </a:prstGeom>
          </p:spPr>
        </p:pic>
        <p:pic>
          <p:nvPicPr>
            <p:cNvPr id="16" name="Picture 211">
              <a:extLst>
                <a:ext uri="{FF2B5EF4-FFF2-40B4-BE49-F238E27FC236}">
                  <a16:creationId xmlns:a16="http://schemas.microsoft.com/office/drawing/2014/main" id="{4A5DEAB8-D39D-446A-B443-8E8D9D7A1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563316" y="16685997"/>
              <a:ext cx="1747645" cy="2621465"/>
            </a:xfrm>
            <a:prstGeom prst="rect">
              <a:avLst/>
            </a:prstGeom>
          </p:spPr>
        </p:pic>
        <p:pic>
          <p:nvPicPr>
            <p:cNvPr id="17" name="Picture 212">
              <a:extLst>
                <a:ext uri="{FF2B5EF4-FFF2-40B4-BE49-F238E27FC236}">
                  <a16:creationId xmlns:a16="http://schemas.microsoft.com/office/drawing/2014/main" id="{939A3011-F0F6-4421-ACA4-BAACD570A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9815322" y="4279163"/>
              <a:ext cx="3391035" cy="226069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D1A6586-3B0C-42F3-BBB6-D3251B2C2619}"/>
              </a:ext>
            </a:extLst>
          </p:cNvPr>
          <p:cNvSpPr txBox="1"/>
          <p:nvPr/>
        </p:nvSpPr>
        <p:spPr>
          <a:xfrm>
            <a:off x="1035949" y="984471"/>
            <a:ext cx="1303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Year One</a:t>
            </a:r>
          </a:p>
          <a:p>
            <a:pPr algn="ctr"/>
            <a:r>
              <a:rPr lang="en-US" dirty="0"/>
              <a:t>2017-2018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D3DDC7-F1AD-47CE-8C9F-2B96CF57EC23}"/>
              </a:ext>
            </a:extLst>
          </p:cNvPr>
          <p:cNvSpPr txBox="1"/>
          <p:nvPr/>
        </p:nvSpPr>
        <p:spPr>
          <a:xfrm>
            <a:off x="377179" y="4673111"/>
            <a:ext cx="263868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Rocket Building</a:t>
            </a:r>
          </a:p>
          <a:p>
            <a:pPr algn="ctr"/>
            <a:r>
              <a:rPr lang="en-US" sz="1400" i="1" dirty="0"/>
              <a:t>Simulating</a:t>
            </a:r>
          </a:p>
          <a:p>
            <a:pPr algn="ctr"/>
            <a:r>
              <a:rPr lang="en-US" sz="1400" i="1" dirty="0"/>
              <a:t>Launching</a:t>
            </a:r>
          </a:p>
          <a:p>
            <a:pPr algn="ctr"/>
            <a:r>
              <a:rPr lang="en-US" sz="1400" i="1" dirty="0"/>
              <a:t>Optimizing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FAE0160-747B-462A-A682-C22E2EDD3418}"/>
              </a:ext>
            </a:extLst>
          </p:cNvPr>
          <p:cNvGrpSpPr/>
          <p:nvPr/>
        </p:nvGrpSpPr>
        <p:grpSpPr>
          <a:xfrm>
            <a:off x="5256963" y="957571"/>
            <a:ext cx="1667303" cy="4691859"/>
            <a:chOff x="5256963" y="1108497"/>
            <a:chExt cx="1667303" cy="469185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2C07C72-98E7-4CC6-99C0-EBAE832763F0}"/>
                </a:ext>
              </a:extLst>
            </p:cNvPr>
            <p:cNvSpPr txBox="1"/>
            <p:nvPr/>
          </p:nvSpPr>
          <p:spPr>
            <a:xfrm>
              <a:off x="5374411" y="1108497"/>
              <a:ext cx="14431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Year Two</a:t>
              </a:r>
            </a:p>
            <a:p>
              <a:pPr algn="ctr"/>
              <a:r>
                <a:rPr lang="en-US" dirty="0"/>
                <a:t>2018-2019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0C9CE3-252F-42B9-8102-B0E5ECF6C8AB}"/>
                </a:ext>
              </a:extLst>
            </p:cNvPr>
            <p:cNvSpPr txBox="1"/>
            <p:nvPr/>
          </p:nvSpPr>
          <p:spPr>
            <a:xfrm>
              <a:off x="5256963" y="4815471"/>
              <a:ext cx="1667303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u="sng" dirty="0"/>
                <a:t>Hybrid Engine</a:t>
              </a:r>
            </a:p>
            <a:p>
              <a:pPr algn="ctr"/>
              <a:r>
                <a:rPr lang="en-US" sz="1400" i="1" dirty="0"/>
                <a:t>Engine Design</a:t>
              </a:r>
            </a:p>
            <a:p>
              <a:pPr algn="ctr"/>
              <a:r>
                <a:rPr lang="en-US" sz="1400" i="1" dirty="0"/>
                <a:t>Manufacture</a:t>
              </a:r>
            </a:p>
            <a:p>
              <a:pPr algn="ctr"/>
              <a:r>
                <a:rPr lang="en-US" sz="1400" i="1" dirty="0"/>
                <a:t>Test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B6603A5-F67D-4596-808F-0C500FACDA51}"/>
                </a:ext>
              </a:extLst>
            </p:cNvPr>
            <p:cNvGrpSpPr/>
            <p:nvPr/>
          </p:nvGrpSpPr>
          <p:grpSpPr>
            <a:xfrm>
              <a:off x="5490320" y="1644789"/>
              <a:ext cx="1200592" cy="3300076"/>
              <a:chOff x="5597787" y="12059317"/>
              <a:chExt cx="1200592" cy="3300076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21D44133-937E-407C-9215-49CC882EFB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50" t="27159" r="1951" b="27160"/>
              <a:stretch/>
            </p:blipFill>
            <p:spPr>
              <a:xfrm rot="5400000">
                <a:off x="4548045" y="13109059"/>
                <a:ext cx="3300076" cy="1200592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A03B09B-DFE8-4DD2-9369-F588E34EC44F}"/>
                  </a:ext>
                </a:extLst>
              </p:cNvPr>
              <p:cNvSpPr txBox="1"/>
              <p:nvPr/>
            </p:nvSpPr>
            <p:spPr>
              <a:xfrm rot="5400000">
                <a:off x="5577827" y="13358858"/>
                <a:ext cx="12582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bg1"/>
                    </a:solidFill>
                  </a:rPr>
                  <a:t>Runaway</a:t>
                </a: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52871B0-42FB-4314-AE9F-655BE3D46B68}"/>
              </a:ext>
            </a:extLst>
          </p:cNvPr>
          <p:cNvSpPr txBox="1"/>
          <p:nvPr/>
        </p:nvSpPr>
        <p:spPr>
          <a:xfrm>
            <a:off x="9459426" y="4673111"/>
            <a:ext cx="195007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Hybrid Rocket</a:t>
            </a:r>
          </a:p>
          <a:p>
            <a:pPr algn="ctr"/>
            <a:r>
              <a:rPr lang="en-US" sz="1400" b="1" i="1" dirty="0"/>
              <a:t>Spaceport America Cup</a:t>
            </a:r>
          </a:p>
          <a:p>
            <a:pPr algn="ctr"/>
            <a:r>
              <a:rPr lang="en-US" sz="1400" i="1" dirty="0"/>
              <a:t>Rocket Vehicle</a:t>
            </a:r>
          </a:p>
          <a:p>
            <a:pPr algn="ctr"/>
            <a:r>
              <a:rPr lang="en-US" sz="1400" i="1" dirty="0"/>
              <a:t>Engine Optimization</a:t>
            </a:r>
          </a:p>
        </p:txBody>
      </p:sp>
      <p:sp>
        <p:nvSpPr>
          <p:cNvPr id="28" name="Right Arrow 24">
            <a:extLst>
              <a:ext uri="{FF2B5EF4-FFF2-40B4-BE49-F238E27FC236}">
                <a16:creationId xmlns:a16="http://schemas.microsoft.com/office/drawing/2014/main" id="{6B5C6CEA-0C06-4BB6-9B81-C322D912B27E}"/>
              </a:ext>
            </a:extLst>
          </p:cNvPr>
          <p:cNvSpPr/>
          <p:nvPr/>
        </p:nvSpPr>
        <p:spPr>
          <a:xfrm>
            <a:off x="3045813" y="2717830"/>
            <a:ext cx="1998693" cy="47034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6DFC19-B732-40B2-B805-01C378CFF0B4}"/>
              </a:ext>
            </a:extLst>
          </p:cNvPr>
          <p:cNvSpPr txBox="1"/>
          <p:nvPr/>
        </p:nvSpPr>
        <p:spPr>
          <a:xfrm>
            <a:off x="9712876" y="984471"/>
            <a:ext cx="1443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Year Three</a:t>
            </a:r>
          </a:p>
          <a:p>
            <a:pPr algn="ctr"/>
            <a:r>
              <a:rPr lang="en-US" dirty="0"/>
              <a:t>2019-2020</a:t>
            </a:r>
          </a:p>
        </p:txBody>
      </p:sp>
      <p:sp>
        <p:nvSpPr>
          <p:cNvPr id="31" name="Right Arrow 24">
            <a:extLst>
              <a:ext uri="{FF2B5EF4-FFF2-40B4-BE49-F238E27FC236}">
                <a16:creationId xmlns:a16="http://schemas.microsoft.com/office/drawing/2014/main" id="{B38B4132-9CD8-409C-AEF1-7B048A09DBCA}"/>
              </a:ext>
            </a:extLst>
          </p:cNvPr>
          <p:cNvSpPr/>
          <p:nvPr/>
        </p:nvSpPr>
        <p:spPr>
          <a:xfrm>
            <a:off x="7435902" y="2717830"/>
            <a:ext cx="1998693" cy="47034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664284-884E-4753-845F-32EC037D1ED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 flipV="1">
            <a:off x="8893631" y="2889860"/>
            <a:ext cx="3081661" cy="467709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72B5924C-F323-4FFA-9208-8146C3EC4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3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56322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4802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Year 1 – Sophomore Year</a:t>
            </a:r>
            <a:endParaRPr lang="en-US" sz="3200" dirty="0"/>
          </a:p>
        </p:txBody>
      </p:sp>
      <p:pic>
        <p:nvPicPr>
          <p:cNvPr id="12" name="Picture 11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13F9A486-23C6-440A-BF9F-6072BB3A9D9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" r="8208"/>
          <a:stretch/>
        </p:blipFill>
        <p:spPr>
          <a:xfrm>
            <a:off x="5575824" y="239698"/>
            <a:ext cx="6349846" cy="47623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FD9292-A604-40A9-86FA-433BF9E765F0}"/>
              </a:ext>
            </a:extLst>
          </p:cNvPr>
          <p:cNvSpPr txBox="1"/>
          <p:nvPr/>
        </p:nvSpPr>
        <p:spPr>
          <a:xfrm>
            <a:off x="5966293" y="5025680"/>
            <a:ext cx="6601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SEDS Rocketry Competition, May 2018, Maine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ACA20F-79F1-48DE-88FF-28FD4DBD5DF5}"/>
              </a:ext>
            </a:extLst>
          </p:cNvPr>
          <p:cNvSpPr txBox="1"/>
          <p:nvPr/>
        </p:nvSpPr>
        <p:spPr>
          <a:xfrm>
            <a:off x="419100" y="1352550"/>
            <a:ext cx="451485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Organization Statistics</a:t>
            </a:r>
            <a:br>
              <a:rPr lang="en-US" sz="2000" b="1" u="sng" dirty="0"/>
            </a:br>
            <a:endParaRPr lang="en-US" b="1" u="sng" dirty="0"/>
          </a:p>
          <a:p>
            <a:r>
              <a:rPr lang="en-US" dirty="0"/>
              <a:t>Committed Members: </a:t>
            </a:r>
            <a:r>
              <a:rPr lang="en-US" dirty="0">
                <a:solidFill>
                  <a:srgbClr val="FF0000"/>
                </a:solidFill>
              </a:rPr>
              <a:t>14</a:t>
            </a:r>
          </a:p>
          <a:p>
            <a:r>
              <a:rPr lang="en-US" dirty="0"/>
              <a:t>Majors: </a:t>
            </a:r>
            <a:r>
              <a:rPr lang="en-US" b="1" dirty="0">
                <a:solidFill>
                  <a:srgbClr val="FF0000"/>
                </a:solidFill>
              </a:rPr>
              <a:t>3</a:t>
            </a:r>
          </a:p>
          <a:p>
            <a:r>
              <a:rPr lang="en-US" dirty="0"/>
              <a:t>Senior Projects: </a:t>
            </a:r>
            <a:r>
              <a:rPr lang="en-US" dirty="0">
                <a:solidFill>
                  <a:srgbClr val="FF0000"/>
                </a:solidFill>
              </a:rPr>
              <a:t>4</a:t>
            </a:r>
          </a:p>
          <a:p>
            <a:r>
              <a:rPr lang="en-US" dirty="0"/>
              <a:t>Funding: </a:t>
            </a:r>
            <a:r>
              <a:rPr lang="en-US" dirty="0">
                <a:solidFill>
                  <a:srgbClr val="FF0000"/>
                </a:solidFill>
              </a:rPr>
              <a:t>$2,250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My Role</a:t>
            </a:r>
          </a:p>
          <a:p>
            <a:r>
              <a:rPr lang="en-US" i="1" dirty="0">
                <a:solidFill>
                  <a:srgbClr val="FF0000"/>
                </a:solidFill>
              </a:rPr>
              <a:t>President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5D2777-F902-4AA2-A6BF-57A3D899B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4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33649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6542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1 – Rocket Building</a:t>
            </a:r>
          </a:p>
        </p:txBody>
      </p:sp>
      <p:grpSp>
        <p:nvGrpSpPr>
          <p:cNvPr id="14" name="Group 177">
            <a:extLst>
              <a:ext uri="{FF2B5EF4-FFF2-40B4-BE49-F238E27FC236}">
                <a16:creationId xmlns:a16="http://schemas.microsoft.com/office/drawing/2014/main" id="{AB5D610D-127F-4922-9D01-279BF26E1285}"/>
              </a:ext>
            </a:extLst>
          </p:cNvPr>
          <p:cNvGrpSpPr/>
          <p:nvPr/>
        </p:nvGrpSpPr>
        <p:grpSpPr>
          <a:xfrm rot="16200000">
            <a:off x="3952879" y="-2353842"/>
            <a:ext cx="4457723" cy="11023037"/>
            <a:chOff x="15016659" y="-466756"/>
            <a:chExt cx="11412180" cy="24996884"/>
          </a:xfrm>
        </p:grpSpPr>
        <p:pic>
          <p:nvPicPr>
            <p:cNvPr id="15" name="Picture 178">
              <a:extLst>
                <a:ext uri="{FF2B5EF4-FFF2-40B4-BE49-F238E27FC236}">
                  <a16:creationId xmlns:a16="http://schemas.microsoft.com/office/drawing/2014/main" id="{ADAF396C-C3C7-4742-8F4D-B2F7EC6A1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0021" y="13394"/>
              <a:ext cx="5935019" cy="23038404"/>
            </a:xfrm>
            <a:prstGeom prst="rect">
              <a:avLst/>
            </a:prstGeom>
          </p:spPr>
        </p:pic>
        <p:pic>
          <p:nvPicPr>
            <p:cNvPr id="16" name="Picture 195">
              <a:extLst>
                <a:ext uri="{FF2B5EF4-FFF2-40B4-BE49-F238E27FC236}">
                  <a16:creationId xmlns:a16="http://schemas.microsoft.com/office/drawing/2014/main" id="{972A5202-261B-47BE-9127-890E19460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9223842" y="5333999"/>
              <a:ext cx="3783882" cy="2193724"/>
            </a:xfrm>
            <a:prstGeom prst="rect">
              <a:avLst/>
            </a:prstGeom>
          </p:spPr>
        </p:pic>
        <p:pic>
          <p:nvPicPr>
            <p:cNvPr id="17" name="Picture 196">
              <a:extLst>
                <a:ext uri="{FF2B5EF4-FFF2-40B4-BE49-F238E27FC236}">
                  <a16:creationId xmlns:a16="http://schemas.microsoft.com/office/drawing/2014/main" id="{77BA70A3-0748-4E98-B479-10DE19C51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>
              <a:off x="19443031" y="17566354"/>
              <a:ext cx="2857092" cy="6108242"/>
            </a:xfrm>
            <a:prstGeom prst="rect">
              <a:avLst/>
            </a:prstGeom>
          </p:spPr>
        </p:pic>
        <p:pic>
          <p:nvPicPr>
            <p:cNvPr id="18" name="Picture 201">
              <a:extLst>
                <a:ext uri="{FF2B5EF4-FFF2-40B4-BE49-F238E27FC236}">
                  <a16:creationId xmlns:a16="http://schemas.microsoft.com/office/drawing/2014/main" id="{768DD4BD-36DD-4C9A-8C41-B0D0E7B32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>
              <a:off x="19420795" y="9527475"/>
              <a:ext cx="2901562" cy="6039127"/>
            </a:xfrm>
            <a:prstGeom prst="rect">
              <a:avLst/>
            </a:prstGeom>
          </p:spPr>
        </p:pic>
        <p:pic>
          <p:nvPicPr>
            <p:cNvPr id="19" name="Picture 206">
              <a:extLst>
                <a:ext uri="{FF2B5EF4-FFF2-40B4-BE49-F238E27FC236}">
                  <a16:creationId xmlns:a16="http://schemas.microsoft.com/office/drawing/2014/main" id="{E982F8DF-D3B5-486D-B46A-8D9AF6DB6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9946276" y="7387702"/>
              <a:ext cx="2227768" cy="3341653"/>
            </a:xfrm>
            <a:prstGeom prst="rect">
              <a:avLst/>
            </a:prstGeom>
          </p:spPr>
        </p:pic>
        <p:pic>
          <p:nvPicPr>
            <p:cNvPr id="20" name="Picture 211">
              <a:extLst>
                <a:ext uri="{FF2B5EF4-FFF2-40B4-BE49-F238E27FC236}">
                  <a16:creationId xmlns:a16="http://schemas.microsoft.com/office/drawing/2014/main" id="{EA41089D-A0FD-4D71-ABF5-0AFED6C92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112637" y="15646231"/>
              <a:ext cx="1747644" cy="2621465"/>
            </a:xfrm>
            <a:prstGeom prst="rect">
              <a:avLst/>
            </a:prstGeom>
          </p:spPr>
        </p:pic>
        <p:pic>
          <p:nvPicPr>
            <p:cNvPr id="21" name="Picture 212">
              <a:extLst>
                <a:ext uri="{FF2B5EF4-FFF2-40B4-BE49-F238E27FC236}">
                  <a16:creationId xmlns:a16="http://schemas.microsoft.com/office/drawing/2014/main" id="{08BD0DAD-DD93-459F-8331-B473E0FD8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9364642" y="3239397"/>
              <a:ext cx="3391035" cy="2260690"/>
            </a:xfrm>
            <a:prstGeom prst="rect">
              <a:avLst/>
            </a:prstGeom>
          </p:spPr>
        </p:pic>
        <p:sp>
          <p:nvSpPr>
            <p:cNvPr id="60" name="TextBox 128">
              <a:extLst>
                <a:ext uri="{FF2B5EF4-FFF2-40B4-BE49-F238E27FC236}">
                  <a16:creationId xmlns:a16="http://schemas.microsoft.com/office/drawing/2014/main" id="{9BB19331-222E-43C2-BA7B-5D0871F7FCA9}"/>
                </a:ext>
              </a:extLst>
            </p:cNvPr>
            <p:cNvSpPr txBox="1"/>
            <p:nvPr/>
          </p:nvSpPr>
          <p:spPr>
            <a:xfrm rot="5400000">
              <a:off x="23147870" y="17022446"/>
              <a:ext cx="4749686" cy="1812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u="sng" dirty="0">
                  <a:latin typeface="Optima" charset="0"/>
                  <a:ea typeface="Optima" charset="0"/>
                  <a:cs typeface="Optima" charset="0"/>
                </a:rPr>
                <a:t>Staging Coupler</a:t>
              </a:r>
            </a:p>
            <a:p>
              <a:r>
                <a:rPr lang="en-US" sz="1200" dirty="0">
                  <a:latin typeface="Optima" charset="0"/>
                  <a:ea typeface="Optima" charset="0"/>
                  <a:cs typeface="Optima" charset="0"/>
                </a:rPr>
                <a:t>Supports stage separation at sustainer ignition</a:t>
              </a:r>
              <a:endParaRPr lang="en-US" sz="1100" dirty="0">
                <a:latin typeface="Optima" charset="0"/>
                <a:ea typeface="Optima" charset="0"/>
                <a:cs typeface="Optima" charset="0"/>
              </a:endParaRPr>
            </a:p>
          </p:txBody>
        </p:sp>
        <p:sp>
          <p:nvSpPr>
            <p:cNvPr id="58" name="TextBox 52">
              <a:extLst>
                <a:ext uri="{FF2B5EF4-FFF2-40B4-BE49-F238E27FC236}">
                  <a16:creationId xmlns:a16="http://schemas.microsoft.com/office/drawing/2014/main" id="{7038C35E-5C27-465F-82F0-5392BC38B34E}"/>
                </a:ext>
              </a:extLst>
            </p:cNvPr>
            <p:cNvSpPr txBox="1"/>
            <p:nvPr/>
          </p:nvSpPr>
          <p:spPr>
            <a:xfrm rot="5400000">
              <a:off x="16062742" y="22116504"/>
              <a:ext cx="3487756" cy="1339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u="sng" dirty="0">
                  <a:latin typeface="Optima" charset="0"/>
                  <a:ea typeface="Optima" charset="0"/>
                  <a:cs typeface="Optima" charset="0"/>
                </a:rPr>
                <a:t>Booster Engine</a:t>
              </a:r>
            </a:p>
            <a:p>
              <a:r>
                <a:rPr lang="en-US" sz="1200" dirty="0">
                  <a:latin typeface="Optima" charset="0"/>
                  <a:ea typeface="Optima" charset="0"/>
                  <a:cs typeface="Optima" charset="0"/>
                </a:rPr>
                <a:t>Initiates flight</a:t>
              </a:r>
            </a:p>
          </p:txBody>
        </p:sp>
        <p:sp>
          <p:nvSpPr>
            <p:cNvPr id="55" name="TextBox 60">
              <a:extLst>
                <a:ext uri="{FF2B5EF4-FFF2-40B4-BE49-F238E27FC236}">
                  <a16:creationId xmlns:a16="http://schemas.microsoft.com/office/drawing/2014/main" id="{5DAE2E7C-CBD9-4B4C-9344-CC70C23E9C70}"/>
                </a:ext>
              </a:extLst>
            </p:cNvPr>
            <p:cNvSpPr txBox="1"/>
            <p:nvPr/>
          </p:nvSpPr>
          <p:spPr>
            <a:xfrm rot="5400000">
              <a:off x="22026528" y="705915"/>
              <a:ext cx="3852993" cy="1812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u="sng" dirty="0">
                  <a:latin typeface="Optima" charset="0"/>
                  <a:ea typeface="Optima" charset="0"/>
                  <a:cs typeface="Optima" charset="0"/>
                </a:rPr>
                <a:t>Drogue Parachute</a:t>
              </a:r>
            </a:p>
            <a:p>
              <a:r>
                <a:rPr lang="en-US" sz="1200" dirty="0">
                  <a:latin typeface="Optima" charset="0"/>
                  <a:ea typeface="Optima" charset="0"/>
                  <a:cs typeface="Optima" charset="0"/>
                </a:rPr>
                <a:t>A small parachute deployed at apogee</a:t>
              </a:r>
              <a:endParaRPr lang="en-US" sz="1400" dirty="0">
                <a:latin typeface="Optima" charset="0"/>
                <a:ea typeface="Optima" charset="0"/>
                <a:cs typeface="Optima" charset="0"/>
              </a:endParaRPr>
            </a:p>
          </p:txBody>
        </p:sp>
        <p:sp>
          <p:nvSpPr>
            <p:cNvPr id="52" name="TextBox 68">
              <a:extLst>
                <a:ext uri="{FF2B5EF4-FFF2-40B4-BE49-F238E27FC236}">
                  <a16:creationId xmlns:a16="http://schemas.microsoft.com/office/drawing/2014/main" id="{C115CC4E-E74F-4CB6-9713-7FA7D1B35946}"/>
                </a:ext>
              </a:extLst>
            </p:cNvPr>
            <p:cNvSpPr txBox="1"/>
            <p:nvPr/>
          </p:nvSpPr>
          <p:spPr>
            <a:xfrm rot="5400000">
              <a:off x="22365907" y="21460515"/>
              <a:ext cx="3302918" cy="1812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u="sng" dirty="0">
                  <a:latin typeface="Optima" charset="0"/>
                  <a:ea typeface="Optima" charset="0"/>
                  <a:cs typeface="Optima" charset="0"/>
                </a:rPr>
                <a:t>Aft Fins</a:t>
              </a:r>
            </a:p>
            <a:p>
              <a:r>
                <a:rPr lang="en-US" sz="1200" dirty="0">
                  <a:latin typeface="Optima" charset="0"/>
                  <a:ea typeface="Optima" charset="0"/>
                  <a:cs typeface="Optima" charset="0"/>
                </a:rPr>
                <a:t>Provides stability to the rocket</a:t>
              </a:r>
            </a:p>
          </p:txBody>
        </p:sp>
        <p:sp>
          <p:nvSpPr>
            <p:cNvPr id="49" name="TextBox 76">
              <a:extLst>
                <a:ext uri="{FF2B5EF4-FFF2-40B4-BE49-F238E27FC236}">
                  <a16:creationId xmlns:a16="http://schemas.microsoft.com/office/drawing/2014/main" id="{98AC801D-4D2B-408D-9123-BD7E0776819F}"/>
                </a:ext>
              </a:extLst>
            </p:cNvPr>
            <p:cNvSpPr txBox="1"/>
            <p:nvPr/>
          </p:nvSpPr>
          <p:spPr>
            <a:xfrm rot="5400000">
              <a:off x="23421768" y="5916857"/>
              <a:ext cx="4194993" cy="1812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u="sng" dirty="0">
                  <a:latin typeface="Optima" charset="0"/>
                  <a:ea typeface="Optima" charset="0"/>
                  <a:cs typeface="Optima" charset="0"/>
                </a:rPr>
                <a:t>Electronics Bay</a:t>
              </a:r>
            </a:p>
            <a:p>
              <a:r>
                <a:rPr lang="en-US" sz="1200" dirty="0">
                  <a:latin typeface="Optima" charset="0"/>
                  <a:ea typeface="Optima" charset="0"/>
                  <a:cs typeface="Optima" charset="0"/>
                </a:rPr>
                <a:t>Houses the TeleMega GPS and controls flight events</a:t>
              </a:r>
              <a:endParaRPr lang="en-US" sz="1400" dirty="0">
                <a:latin typeface="Optima" charset="0"/>
                <a:ea typeface="Optima" charset="0"/>
                <a:cs typeface="Optima" charset="0"/>
              </a:endParaRPr>
            </a:p>
          </p:txBody>
        </p:sp>
        <p:sp>
          <p:nvSpPr>
            <p:cNvPr id="46" name="TextBox 84">
              <a:extLst>
                <a:ext uri="{FF2B5EF4-FFF2-40B4-BE49-F238E27FC236}">
                  <a16:creationId xmlns:a16="http://schemas.microsoft.com/office/drawing/2014/main" id="{8FBEB4A5-AD5F-46BE-BABD-9264C928F521}"/>
                </a:ext>
              </a:extLst>
            </p:cNvPr>
            <p:cNvSpPr txBox="1"/>
            <p:nvPr/>
          </p:nvSpPr>
          <p:spPr>
            <a:xfrm rot="5400000">
              <a:off x="15892000" y="10763781"/>
              <a:ext cx="3654501" cy="1812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u="sng" dirty="0">
                  <a:latin typeface="Optima" charset="0"/>
                  <a:ea typeface="Optima" charset="0"/>
                  <a:cs typeface="Optima" charset="0"/>
                </a:rPr>
                <a:t>Sustainer Engine</a:t>
              </a:r>
            </a:p>
            <a:p>
              <a:r>
                <a:rPr lang="en-US" sz="1200" dirty="0">
                  <a:latin typeface="Optima" charset="0"/>
                  <a:ea typeface="Optima" charset="0"/>
                  <a:cs typeface="Optima" charset="0"/>
                </a:rPr>
                <a:t>Propels the rocket to flight apogee</a:t>
              </a:r>
            </a:p>
          </p:txBody>
        </p:sp>
        <p:sp>
          <p:nvSpPr>
            <p:cNvPr id="43" name="TextBox 93">
              <a:extLst>
                <a:ext uri="{FF2B5EF4-FFF2-40B4-BE49-F238E27FC236}">
                  <a16:creationId xmlns:a16="http://schemas.microsoft.com/office/drawing/2014/main" id="{63F820C9-EEC5-40A7-8239-B9299E7E3EF0}"/>
                </a:ext>
              </a:extLst>
            </p:cNvPr>
            <p:cNvSpPr txBox="1"/>
            <p:nvPr/>
          </p:nvSpPr>
          <p:spPr>
            <a:xfrm rot="5400000">
              <a:off x="14007706" y="16934623"/>
              <a:ext cx="3910585" cy="1812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u="sng" dirty="0">
                  <a:latin typeface="Optima" charset="0"/>
                  <a:ea typeface="Optima" charset="0"/>
                  <a:cs typeface="Optima" charset="0"/>
                </a:rPr>
                <a:t>Booster Parachute</a:t>
              </a:r>
            </a:p>
            <a:p>
              <a:r>
                <a:rPr lang="en-US" sz="1200" dirty="0">
                  <a:latin typeface="Optima" charset="0"/>
                  <a:ea typeface="Optima" charset="0"/>
                  <a:cs typeface="Optima" charset="0"/>
                </a:rPr>
                <a:t>A large parachute for booster landing</a:t>
              </a:r>
            </a:p>
          </p:txBody>
        </p:sp>
        <p:sp>
          <p:nvSpPr>
            <p:cNvPr id="40" name="TextBox 104">
              <a:extLst>
                <a:ext uri="{FF2B5EF4-FFF2-40B4-BE49-F238E27FC236}">
                  <a16:creationId xmlns:a16="http://schemas.microsoft.com/office/drawing/2014/main" id="{79F878DB-300A-4B6B-8120-5E84AC895DB1}"/>
                </a:ext>
              </a:extLst>
            </p:cNvPr>
            <p:cNvSpPr txBox="1"/>
            <p:nvPr/>
          </p:nvSpPr>
          <p:spPr>
            <a:xfrm rot="5400000">
              <a:off x="21704467" y="11532163"/>
              <a:ext cx="4634189" cy="1812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u="sng" dirty="0">
                  <a:latin typeface="Optima" charset="0"/>
                  <a:ea typeface="Optima" charset="0"/>
                  <a:cs typeface="Optima" charset="0"/>
                </a:rPr>
                <a:t>Forward Fins</a:t>
              </a:r>
            </a:p>
            <a:p>
              <a:r>
                <a:rPr lang="en-US" sz="1200" dirty="0">
                  <a:latin typeface="Optima" charset="0"/>
                  <a:ea typeface="Optima" charset="0"/>
                  <a:cs typeface="Optima" charset="0"/>
                </a:rPr>
                <a:t>Provides stability to </a:t>
              </a:r>
            </a:p>
            <a:p>
              <a:r>
                <a:rPr lang="en-US" sz="1200" dirty="0">
                  <a:latin typeface="Optima" charset="0"/>
                  <a:ea typeface="Optima" charset="0"/>
                  <a:cs typeface="Optima" charset="0"/>
                </a:rPr>
                <a:t>the sustainer</a:t>
              </a:r>
            </a:p>
          </p:txBody>
        </p:sp>
        <p:sp>
          <p:nvSpPr>
            <p:cNvPr id="37" name="TextBox 112">
              <a:extLst>
                <a:ext uri="{FF2B5EF4-FFF2-40B4-BE49-F238E27FC236}">
                  <a16:creationId xmlns:a16="http://schemas.microsoft.com/office/drawing/2014/main" id="{F4695E3A-099C-4FE3-BF6B-B52024F23A20}"/>
                </a:ext>
              </a:extLst>
            </p:cNvPr>
            <p:cNvSpPr txBox="1"/>
            <p:nvPr/>
          </p:nvSpPr>
          <p:spPr>
            <a:xfrm rot="5400000">
              <a:off x="13408050" y="6740596"/>
              <a:ext cx="5029472" cy="1812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u="sng" dirty="0">
                  <a:latin typeface="Optima" charset="0"/>
                  <a:ea typeface="Optima" charset="0"/>
                  <a:cs typeface="Optima" charset="0"/>
                </a:rPr>
                <a:t>Sustainer Parachute</a:t>
              </a:r>
            </a:p>
            <a:p>
              <a:r>
                <a:rPr lang="en-US" sz="1200" dirty="0">
                  <a:latin typeface="Optima" charset="0"/>
                  <a:ea typeface="Optima" charset="0"/>
                  <a:cs typeface="Optima" charset="0"/>
                </a:rPr>
                <a:t>The main parachute that slows the sustainer to landing speed</a:t>
              </a:r>
              <a:endParaRPr lang="en-US" sz="1100" dirty="0">
                <a:latin typeface="Optima" charset="0"/>
                <a:ea typeface="Optima" charset="0"/>
                <a:cs typeface="Optima" charset="0"/>
              </a:endParaRPr>
            </a:p>
          </p:txBody>
        </p:sp>
        <p:sp>
          <p:nvSpPr>
            <p:cNvPr id="34" name="TextBox 120">
              <a:extLst>
                <a:ext uri="{FF2B5EF4-FFF2-40B4-BE49-F238E27FC236}">
                  <a16:creationId xmlns:a16="http://schemas.microsoft.com/office/drawing/2014/main" id="{4750AAE8-B9E0-48D5-87DC-FFED0BAADCF4}"/>
                </a:ext>
              </a:extLst>
            </p:cNvPr>
            <p:cNvSpPr txBox="1"/>
            <p:nvPr/>
          </p:nvSpPr>
          <p:spPr>
            <a:xfrm rot="5400000">
              <a:off x="15289928" y="1068807"/>
              <a:ext cx="4883379" cy="1812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u="sng" dirty="0">
                  <a:latin typeface="Optima" charset="0"/>
                  <a:ea typeface="Optima" charset="0"/>
                  <a:cs typeface="Optima" charset="0"/>
                </a:rPr>
                <a:t>Custom Nose Cone</a:t>
              </a:r>
            </a:p>
            <a:p>
              <a:r>
                <a:rPr lang="en-US" sz="1200" dirty="0">
                  <a:latin typeface="Optima" charset="0"/>
                  <a:ea typeface="Optima" charset="0"/>
                  <a:cs typeface="Optima" charset="0"/>
                </a:rPr>
                <a:t>A 3D printed nose cone that houses the drogue parachute</a:t>
              </a:r>
              <a:endParaRPr lang="en-US" sz="1100" dirty="0">
                <a:latin typeface="Optima" charset="0"/>
                <a:ea typeface="Optima" charset="0"/>
                <a:cs typeface="Optima" charset="0"/>
              </a:endParaRPr>
            </a:p>
          </p:txBody>
        </p:sp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317C85E-22D5-4DF2-8344-18757E53C5FB}"/>
              </a:ext>
            </a:extLst>
          </p:cNvPr>
          <p:cNvCxnSpPr>
            <a:cxnSpLocks/>
          </p:cNvCxnSpPr>
          <p:nvPr/>
        </p:nvCxnSpPr>
        <p:spPr>
          <a:xfrm>
            <a:off x="2299785" y="1793547"/>
            <a:ext cx="319579" cy="1242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3992E47-B603-4828-806E-F956E1A7ABB0}"/>
              </a:ext>
            </a:extLst>
          </p:cNvPr>
          <p:cNvCxnSpPr>
            <a:cxnSpLocks/>
          </p:cNvCxnSpPr>
          <p:nvPr/>
        </p:nvCxnSpPr>
        <p:spPr>
          <a:xfrm>
            <a:off x="2619364" y="1163959"/>
            <a:ext cx="1067012" cy="18722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59AF2FE-1005-4A9D-8129-8363AE3A0775}"/>
              </a:ext>
            </a:extLst>
          </p:cNvPr>
          <p:cNvCxnSpPr>
            <a:cxnSpLocks/>
          </p:cNvCxnSpPr>
          <p:nvPr/>
        </p:nvCxnSpPr>
        <p:spPr>
          <a:xfrm flipH="1">
            <a:off x="6764095" y="1781829"/>
            <a:ext cx="352400" cy="7982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25ACAF0-FA50-4BAA-9EB0-B3D81AA3BD9B}"/>
              </a:ext>
            </a:extLst>
          </p:cNvPr>
          <p:cNvCxnSpPr>
            <a:cxnSpLocks/>
          </p:cNvCxnSpPr>
          <p:nvPr/>
        </p:nvCxnSpPr>
        <p:spPr>
          <a:xfrm flipH="1">
            <a:off x="7364043" y="1171213"/>
            <a:ext cx="466600" cy="16126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A4FB446-6971-458A-8DDD-D2F3F5C5AF84}"/>
              </a:ext>
            </a:extLst>
          </p:cNvPr>
          <p:cNvCxnSpPr>
            <a:cxnSpLocks/>
          </p:cNvCxnSpPr>
          <p:nvPr/>
        </p:nvCxnSpPr>
        <p:spPr>
          <a:xfrm flipH="1">
            <a:off x="9766380" y="1779666"/>
            <a:ext cx="330237" cy="8596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7B2F0F6-C5C3-440D-9510-63BE36D294C6}"/>
              </a:ext>
            </a:extLst>
          </p:cNvPr>
          <p:cNvCxnSpPr>
            <a:cxnSpLocks/>
          </p:cNvCxnSpPr>
          <p:nvPr/>
        </p:nvCxnSpPr>
        <p:spPr>
          <a:xfrm flipH="1">
            <a:off x="2128296" y="3277567"/>
            <a:ext cx="216042" cy="9356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7AAF06D-D328-4504-BB73-DF0B917D477C}"/>
              </a:ext>
            </a:extLst>
          </p:cNvPr>
          <p:cNvCxnSpPr>
            <a:cxnSpLocks/>
          </p:cNvCxnSpPr>
          <p:nvPr/>
        </p:nvCxnSpPr>
        <p:spPr>
          <a:xfrm flipH="1">
            <a:off x="4670368" y="3210418"/>
            <a:ext cx="246042" cy="17105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5A84DFA-79C4-416C-BACE-FF1DCEC4887B}"/>
              </a:ext>
            </a:extLst>
          </p:cNvPr>
          <p:cNvCxnSpPr>
            <a:cxnSpLocks/>
          </p:cNvCxnSpPr>
          <p:nvPr/>
        </p:nvCxnSpPr>
        <p:spPr>
          <a:xfrm flipH="1">
            <a:off x="6674734" y="3042830"/>
            <a:ext cx="295422" cy="12054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EED98CE-5118-40FA-A5ED-45B34AC6C3C4}"/>
              </a:ext>
            </a:extLst>
          </p:cNvPr>
          <p:cNvCxnSpPr>
            <a:cxnSpLocks/>
          </p:cNvCxnSpPr>
          <p:nvPr/>
        </p:nvCxnSpPr>
        <p:spPr>
          <a:xfrm flipH="1">
            <a:off x="7698082" y="3087641"/>
            <a:ext cx="463236" cy="18298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20F819A-3719-4531-84C1-FD35CBB080F7}"/>
              </a:ext>
            </a:extLst>
          </p:cNvPr>
          <p:cNvCxnSpPr>
            <a:cxnSpLocks/>
          </p:cNvCxnSpPr>
          <p:nvPr/>
        </p:nvCxnSpPr>
        <p:spPr>
          <a:xfrm>
            <a:off x="9494212" y="3135224"/>
            <a:ext cx="752307" cy="11538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4F9527C-0423-413A-8659-53EEBC8CD381}"/>
              </a:ext>
            </a:extLst>
          </p:cNvPr>
          <p:cNvCxnSpPr>
            <a:cxnSpLocks/>
          </p:cNvCxnSpPr>
          <p:nvPr/>
        </p:nvCxnSpPr>
        <p:spPr>
          <a:xfrm>
            <a:off x="2619364" y="1166340"/>
            <a:ext cx="5197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F8A1455-13DA-4B98-A716-8DED60ECC960}"/>
              </a:ext>
            </a:extLst>
          </p:cNvPr>
          <p:cNvCxnSpPr>
            <a:cxnSpLocks/>
          </p:cNvCxnSpPr>
          <p:nvPr/>
        </p:nvCxnSpPr>
        <p:spPr>
          <a:xfrm>
            <a:off x="6374922" y="1779448"/>
            <a:ext cx="7463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C8D0FB1-B675-401C-934D-12837552B48B}"/>
              </a:ext>
            </a:extLst>
          </p:cNvPr>
          <p:cNvCxnSpPr>
            <a:cxnSpLocks/>
          </p:cNvCxnSpPr>
          <p:nvPr/>
        </p:nvCxnSpPr>
        <p:spPr>
          <a:xfrm>
            <a:off x="7700463" y="4919864"/>
            <a:ext cx="2922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36E403A-198C-443B-BED0-8E1A51483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5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77974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6542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1 – Simulating</a:t>
            </a:r>
          </a:p>
        </p:txBody>
      </p:sp>
      <p:pic>
        <p:nvPicPr>
          <p:cNvPr id="10" name="Picture 9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9C6DBA97-5858-4A47-8A31-09A3FEAEBE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599" y="2318249"/>
            <a:ext cx="4554052" cy="3415541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01AA5DF4-63FD-4123-8B42-4F64EAE33F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49" y="1635797"/>
            <a:ext cx="3433092" cy="2574819"/>
          </a:xfrm>
          <a:prstGeom prst="rect">
            <a:avLst/>
          </a:prstGeom>
        </p:spPr>
      </p:pic>
      <p:graphicFrame>
        <p:nvGraphicFramePr>
          <p:cNvPr id="16" name="Table 644">
            <a:extLst>
              <a:ext uri="{FF2B5EF4-FFF2-40B4-BE49-F238E27FC236}">
                <a16:creationId xmlns:a16="http://schemas.microsoft.com/office/drawing/2014/main" id="{83066B25-1CFE-42FB-BA92-99236D5252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799411"/>
              </p:ext>
            </p:extLst>
          </p:nvPr>
        </p:nvGraphicFramePr>
        <p:xfrm>
          <a:off x="189349" y="4362190"/>
          <a:ext cx="5097026" cy="13716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048901">
                  <a:extLst>
                    <a:ext uri="{9D8B030D-6E8A-4147-A177-3AD203B41FA5}">
                      <a16:colId xmlns:a16="http://schemas.microsoft.com/office/drawing/2014/main" val="323908967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1431230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769658348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0708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Reported Max Thrust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Measured Max Thrust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Reported Total Impulse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Measured Total Impulse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245674"/>
                  </a:ext>
                </a:extLst>
              </a:tr>
              <a:tr h="28070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Optima" charset="0"/>
                          <a:ea typeface="Optima" charset="0"/>
                          <a:cs typeface="Optima" charset="0"/>
                        </a:rPr>
                        <a:t>Booster Engine: H399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545.8 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549.6 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282.2 N-s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277.1</a:t>
                      </a:r>
                      <a:r>
                        <a:rPr lang="en-US" sz="1200" baseline="0" dirty="0">
                          <a:latin typeface="Optima" charset="0"/>
                          <a:ea typeface="Optima" charset="0"/>
                          <a:cs typeface="Optima" charset="0"/>
                        </a:rPr>
                        <a:t> N-s</a:t>
                      </a:r>
                      <a:endParaRPr lang="en-US" sz="1200" dirty="0"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897970"/>
                  </a:ext>
                </a:extLst>
              </a:tr>
              <a:tr h="28070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Optima" charset="0"/>
                          <a:ea typeface="Optima" charset="0"/>
                          <a:cs typeface="Optima" charset="0"/>
                        </a:rPr>
                        <a:t>Sustainer Engine: I204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356.8 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329.7 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347.7 N-s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322.7 N-s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248643"/>
                  </a:ext>
                </a:extLst>
              </a:tr>
            </a:tbl>
          </a:graphicData>
        </a:graphic>
      </p:graphicFrame>
      <p:pic>
        <p:nvPicPr>
          <p:cNvPr id="18" name="Picture 17" descr="https://lh5.googleusercontent.com/_Q29ix3APbU-U1WzBrXV51nmRaJ8TkwBJcELxm0WclJS2MdSsEo85NoRjnN1Xvq4SENiR7Rm002o7T8I4j4r7gjzbj08-XOmuUl0TmYCWufrQPxqqlbMtoDVISx0GQjeFAe_nCEw">
            <a:extLst>
              <a:ext uri="{FF2B5EF4-FFF2-40B4-BE49-F238E27FC236}">
                <a16:creationId xmlns:a16="http://schemas.microsoft.com/office/drawing/2014/main" id="{753DFE11-F0A7-4B8D-8C91-40907F74CC63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181" y="1635797"/>
            <a:ext cx="1506194" cy="257481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FBA9B1E-56B5-4F6D-A668-C1B7939898BD}"/>
                  </a:ext>
                </a:extLst>
              </p:cNvPr>
              <p:cNvSpPr txBox="1"/>
              <p:nvPr/>
            </p:nvSpPr>
            <p:spPr>
              <a:xfrm>
                <a:off x="6334124" y="971092"/>
                <a:ext cx="6249602" cy="669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𝑇h𝑟𝑢𝑠𝑡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𝑊𝑒𝑖𝑔h𝑡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𝐷𝑟𝑎𝑔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𝑀𝑎𝑠𝑠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FBA9B1E-56B5-4F6D-A668-C1B793989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124" y="971092"/>
                <a:ext cx="6249602" cy="6690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37F0C4A-E4A4-447A-9B38-194677671C0B}"/>
                  </a:ext>
                </a:extLst>
              </p:cNvPr>
              <p:cNvSpPr txBox="1"/>
              <p:nvPr/>
            </p:nvSpPr>
            <p:spPr>
              <a:xfrm>
                <a:off x="4686299" y="263472"/>
                <a:ext cx="3324225" cy="847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Mass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∗</m:t>
                      </m:r>
                      <m:acc>
                        <m:accPr>
                          <m:chr m:val="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37F0C4A-E4A4-447A-9B38-194677671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299" y="263472"/>
                <a:ext cx="3324225" cy="8476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AB6B396-605C-4255-B4F0-B0CB4FE0E95A}"/>
              </a:ext>
            </a:extLst>
          </p:cNvPr>
          <p:cNvSpPr txBox="1"/>
          <p:nvPr/>
        </p:nvSpPr>
        <p:spPr>
          <a:xfrm>
            <a:off x="266330" y="1148194"/>
            <a:ext cx="502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Hot Fires of COTS engines to obtain thrust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B80DE4-44E4-4DD0-86C0-792AEB178408}"/>
              </a:ext>
            </a:extLst>
          </p:cNvPr>
          <p:cNvSpPr txBox="1"/>
          <p:nvPr/>
        </p:nvSpPr>
        <p:spPr>
          <a:xfrm>
            <a:off x="7448599" y="1635797"/>
            <a:ext cx="4352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EFF51D6-5D28-4AD9-8372-2C4D3B91CE27}"/>
                  </a:ext>
                </a:extLst>
              </p:cNvPr>
              <p:cNvSpPr txBox="1"/>
              <p:nvPr/>
            </p:nvSpPr>
            <p:spPr>
              <a:xfrm>
                <a:off x="6905627" y="1704285"/>
                <a:ext cx="53828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𝑊h𝑒𝑟𝑒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𝐷𝑟𝑎𝑔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𝐷𝑟𝑎𝑔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𝑆𝐹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𝐷𝑟𝑎𝑔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𝐷𝑟𝑎𝑔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𝐵𝐷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EFF51D6-5D28-4AD9-8372-2C4D3B91C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627" y="1704285"/>
                <a:ext cx="5382826" cy="369332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C98360D-614B-4764-B13F-990590C21A5C}"/>
              </a:ext>
            </a:extLst>
          </p:cNvPr>
          <p:cNvSpPr txBox="1"/>
          <p:nvPr/>
        </p:nvSpPr>
        <p:spPr>
          <a:xfrm>
            <a:off x="5784665" y="3702853"/>
            <a:ext cx="1628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Discrete-Event Simulation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A62E092-B31C-4721-BEA6-0BE40D36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/>
          <a:lstStyle/>
          <a:p>
            <a:fld id="{D513D033-886B-4A14-BCAE-FB09DD99573A}" type="slidenum">
              <a:rPr lang="en-US" sz="1400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357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184848" y="239699"/>
            <a:ext cx="6542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1 – Launching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053F68-EBF2-4725-87B1-4F6E2CE6726A}"/>
              </a:ext>
            </a:extLst>
          </p:cNvPr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17" name="Picture 2" descr="Image result for starry night background">
              <a:extLst>
                <a:ext uri="{FF2B5EF4-FFF2-40B4-BE49-F238E27FC236}">
                  <a16:creationId xmlns:a16="http://schemas.microsoft.com/office/drawing/2014/main" id="{2AA92912-3596-4927-9FE6-EAE8D09BEF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8828259-3F2A-48E4-BCAE-BD297166B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19" name="Subtitle 2">
              <a:extLst>
                <a:ext uri="{FF2B5EF4-FFF2-40B4-BE49-F238E27FC236}">
                  <a16:creationId xmlns:a16="http://schemas.microsoft.com/office/drawing/2014/main" id="{420B3267-E5DD-493D-ACC9-63B6263ADE9D}"/>
                </a:ext>
              </a:extLst>
            </p:cNvPr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pic>
        <p:nvPicPr>
          <p:cNvPr id="20" name="Picture 19" descr="A person standing on top of a grass covered field&#10;&#10;Description automatically generated">
            <a:extLst>
              <a:ext uri="{FF2B5EF4-FFF2-40B4-BE49-F238E27FC236}">
                <a16:creationId xmlns:a16="http://schemas.microsoft.com/office/drawing/2014/main" id="{EA7C2306-A0EF-4E13-AEE1-96C53DA516F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6" y="1036628"/>
            <a:ext cx="3946027" cy="2630684"/>
          </a:xfrm>
          <a:prstGeom prst="rect">
            <a:avLst/>
          </a:prstGeom>
        </p:spPr>
      </p:pic>
      <p:graphicFrame>
        <p:nvGraphicFramePr>
          <p:cNvPr id="21" name="Table 644">
            <a:extLst>
              <a:ext uri="{FF2B5EF4-FFF2-40B4-BE49-F238E27FC236}">
                <a16:creationId xmlns:a16="http://schemas.microsoft.com/office/drawing/2014/main" id="{E1A22A8A-5CD8-486B-B726-CC094893B9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143067"/>
              </p:ext>
            </p:extLst>
          </p:nvPr>
        </p:nvGraphicFramePr>
        <p:xfrm>
          <a:off x="7148010" y="4329644"/>
          <a:ext cx="4474345" cy="13060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545356">
                  <a:extLst>
                    <a:ext uri="{9D8B030D-6E8A-4147-A177-3AD203B41FA5}">
                      <a16:colId xmlns:a16="http://schemas.microsoft.com/office/drawing/2014/main" val="3239089673"/>
                    </a:ext>
                  </a:extLst>
                </a:gridCol>
                <a:gridCol w="941921">
                  <a:extLst>
                    <a:ext uri="{9D8B030D-6E8A-4147-A177-3AD203B41FA5}">
                      <a16:colId xmlns:a16="http://schemas.microsoft.com/office/drawing/2014/main" val="4099088911"/>
                    </a:ext>
                  </a:extLst>
                </a:gridCol>
                <a:gridCol w="1099302">
                  <a:extLst>
                    <a:ext uri="{9D8B030D-6E8A-4147-A177-3AD203B41FA5}">
                      <a16:colId xmlns:a16="http://schemas.microsoft.com/office/drawing/2014/main" val="1811431230"/>
                    </a:ext>
                  </a:extLst>
                </a:gridCol>
                <a:gridCol w="887766">
                  <a:extLst>
                    <a:ext uri="{9D8B030D-6E8A-4147-A177-3AD203B41FA5}">
                      <a16:colId xmlns:a16="http://schemas.microsoft.com/office/drawing/2014/main" val="769658348"/>
                    </a:ext>
                  </a:extLst>
                </a:gridCol>
              </a:tblGrid>
              <a:tr h="47961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Flight</a:t>
                      </a:r>
                      <a:r>
                        <a:rPr lang="en-US" sz="1400" baseline="0" dirty="0">
                          <a:latin typeface="Optima" charset="0"/>
                          <a:ea typeface="Optima" charset="0"/>
                          <a:cs typeface="Optima" charset="0"/>
                        </a:rPr>
                        <a:t> Data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OpenRocket Model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MATLAB</a:t>
                      </a:r>
                      <a:r>
                        <a:rPr lang="en-US" sz="1400" baseline="0" dirty="0">
                          <a:latin typeface="Optima" charset="0"/>
                          <a:ea typeface="Optima" charset="0"/>
                          <a:cs typeface="Optima" charset="0"/>
                        </a:rPr>
                        <a:t> Model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245674"/>
                  </a:ext>
                </a:extLst>
              </a:tr>
              <a:tr h="42297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Optima" charset="0"/>
                          <a:ea typeface="Optima" charset="0"/>
                          <a:cs typeface="Optima" charset="0"/>
                        </a:rPr>
                        <a:t>Sustainer Apogee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1071.1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1020.6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1154.1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897970"/>
                  </a:ext>
                </a:extLst>
              </a:tr>
              <a:tr h="36488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Optima" charset="0"/>
                          <a:ea typeface="Optima" charset="0"/>
                          <a:cs typeface="Optima" charset="0"/>
                        </a:rPr>
                        <a:t>Booster Apogee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290.0</a:t>
                      </a:r>
                      <a:r>
                        <a:rPr lang="en-US" sz="1400" baseline="0" dirty="0">
                          <a:latin typeface="Optima" charset="0"/>
                          <a:ea typeface="Optima" charset="0"/>
                          <a:cs typeface="Optima" charset="0"/>
                        </a:rPr>
                        <a:t> m</a:t>
                      </a:r>
                      <a:endParaRPr lang="en-US" sz="1400" dirty="0"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238.6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276.3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248643"/>
                  </a:ext>
                </a:extLst>
              </a:tr>
            </a:tbl>
          </a:graphicData>
        </a:graphic>
      </p:graphicFrame>
      <p:pic>
        <p:nvPicPr>
          <p:cNvPr id="22" name="Picture 21" descr="A close up of a map&#10;&#10;Description automatically generated">
            <a:extLst>
              <a:ext uri="{FF2B5EF4-FFF2-40B4-BE49-F238E27FC236}">
                <a16:creationId xmlns:a16="http://schemas.microsoft.com/office/drawing/2014/main" id="{7468BC0A-258A-4038-A755-3695353207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197" y="349459"/>
            <a:ext cx="4508158" cy="3762127"/>
          </a:xfrm>
          <a:prstGeom prst="rect">
            <a:avLst/>
          </a:prstGeom>
        </p:spPr>
      </p:pic>
      <p:pic>
        <p:nvPicPr>
          <p:cNvPr id="23" name="Aether 3">
            <a:hlinkClick r:id="" action="ppaction://media"/>
            <a:extLst>
              <a:ext uri="{FF2B5EF4-FFF2-40B4-BE49-F238E27FC236}">
                <a16:creationId xmlns:a16="http://schemas.microsoft.com/office/drawing/2014/main" id="{142F5C49-7B94-4C1C-8054-0BAD5A82320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3595"/>
                </p14:media>
              </p:ext>
            </p:extLst>
          </p:nvPr>
        </p:nvPicPr>
        <p:blipFill>
          <a:blip r:embed="rId8">
            <a:lum bright="1000"/>
          </a:blip>
          <a:stretch>
            <a:fillRect/>
          </a:stretch>
        </p:blipFill>
        <p:spPr>
          <a:xfrm>
            <a:off x="4336379" y="703536"/>
            <a:ext cx="2584565" cy="459422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893329-ED52-4AC5-A348-E2FCB18A585C}"/>
              </a:ext>
            </a:extLst>
          </p:cNvPr>
          <p:cNvSpPr/>
          <p:nvPr/>
        </p:nvSpPr>
        <p:spPr>
          <a:xfrm>
            <a:off x="220702" y="3879466"/>
            <a:ext cx="34770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Built nine experimental rockets with six being multi-stage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Reduced flight failures from 4 out of the first 5 to 1 out of the last 4.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A2DB68-EE6A-472A-99DF-727E8D06E431}"/>
              </a:ext>
            </a:extLst>
          </p:cNvPr>
          <p:cNvSpPr txBox="1"/>
          <p:nvPr/>
        </p:nvSpPr>
        <p:spPr>
          <a:xfrm>
            <a:off x="7114197" y="4120729"/>
            <a:ext cx="1427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Rocket 6/9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5EDC14-E4A8-434B-A3B1-E52326F27468}"/>
              </a:ext>
            </a:extLst>
          </p:cNvPr>
          <p:cNvSpPr txBox="1"/>
          <p:nvPr/>
        </p:nvSpPr>
        <p:spPr>
          <a:xfrm>
            <a:off x="7114196" y="4395361"/>
            <a:ext cx="1427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7% Error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C9C7F-B254-4244-8A10-E55B6E94D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7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4636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56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184848" y="239699"/>
            <a:ext cx="6542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1 – Optimizing and Repeat</a:t>
            </a:r>
          </a:p>
        </p:txBody>
      </p:sp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9E1AB7C3-3A3D-47AC-98D0-B8110BD92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70" y="1649368"/>
            <a:ext cx="4602925" cy="388952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7053F68-EBF2-4725-87B1-4F6E2CE6726A}"/>
              </a:ext>
            </a:extLst>
          </p:cNvPr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17" name="Picture 2" descr="Image result for starry night background">
              <a:extLst>
                <a:ext uri="{FF2B5EF4-FFF2-40B4-BE49-F238E27FC236}">
                  <a16:creationId xmlns:a16="http://schemas.microsoft.com/office/drawing/2014/main" id="{2AA92912-3596-4927-9FE6-EAE8D09BEF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8828259-3F2A-48E4-BCAE-BD297166B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19" name="Subtitle 2">
              <a:extLst>
                <a:ext uri="{FF2B5EF4-FFF2-40B4-BE49-F238E27FC236}">
                  <a16:creationId xmlns:a16="http://schemas.microsoft.com/office/drawing/2014/main" id="{420B3267-E5DD-493D-ACC9-63B6263ADE9D}"/>
                </a:ext>
              </a:extLst>
            </p:cNvPr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grpSp>
        <p:nvGrpSpPr>
          <p:cNvPr id="11" name="Group 28">
            <a:extLst>
              <a:ext uri="{FF2B5EF4-FFF2-40B4-BE49-F238E27FC236}">
                <a16:creationId xmlns:a16="http://schemas.microsoft.com/office/drawing/2014/main" id="{B68B3424-7672-47C3-AE07-AAE70A0EB445}"/>
              </a:ext>
            </a:extLst>
          </p:cNvPr>
          <p:cNvGrpSpPr/>
          <p:nvPr/>
        </p:nvGrpSpPr>
        <p:grpSpPr>
          <a:xfrm>
            <a:off x="5866751" y="1468096"/>
            <a:ext cx="5723452" cy="3974933"/>
            <a:chOff x="1076226" y="13006734"/>
            <a:chExt cx="11313635" cy="8468438"/>
          </a:xfrm>
        </p:grpSpPr>
        <p:sp>
          <p:nvSpPr>
            <p:cNvPr id="12" name="Rectangle 32">
              <a:extLst>
                <a:ext uri="{FF2B5EF4-FFF2-40B4-BE49-F238E27FC236}">
                  <a16:creationId xmlns:a16="http://schemas.microsoft.com/office/drawing/2014/main" id="{A584B80C-E646-45B6-9FCC-87632299B438}"/>
                </a:ext>
              </a:extLst>
            </p:cNvPr>
            <p:cNvSpPr/>
            <p:nvPr/>
          </p:nvSpPr>
          <p:spPr>
            <a:xfrm>
              <a:off x="1076226" y="13954580"/>
              <a:ext cx="2743200" cy="137160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Research Aerodynamic Theory</a:t>
              </a:r>
            </a:p>
          </p:txBody>
        </p:sp>
        <p:sp>
          <p:nvSpPr>
            <p:cNvPr id="14" name="Rectangle 33">
              <a:extLst>
                <a:ext uri="{FF2B5EF4-FFF2-40B4-BE49-F238E27FC236}">
                  <a16:creationId xmlns:a16="http://schemas.microsoft.com/office/drawing/2014/main" id="{BCF013A8-EC2A-4CB3-96BF-FC3534FEF84B}"/>
                </a:ext>
              </a:extLst>
            </p:cNvPr>
            <p:cNvSpPr/>
            <p:nvPr/>
          </p:nvSpPr>
          <p:spPr>
            <a:xfrm>
              <a:off x="1756040" y="20103571"/>
              <a:ext cx="2743200" cy="137160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Improve Field Launch Techniques</a:t>
              </a:r>
            </a:p>
          </p:txBody>
        </p:sp>
        <p:sp>
          <p:nvSpPr>
            <p:cNvPr id="15" name="Oval 36">
              <a:extLst>
                <a:ext uri="{FF2B5EF4-FFF2-40B4-BE49-F238E27FC236}">
                  <a16:creationId xmlns:a16="http://schemas.microsoft.com/office/drawing/2014/main" id="{6955FC67-76B1-47F4-83F1-911DD06FBC48}"/>
                </a:ext>
              </a:extLst>
            </p:cNvPr>
            <p:cNvSpPr/>
            <p:nvPr/>
          </p:nvSpPr>
          <p:spPr>
            <a:xfrm>
              <a:off x="5250035" y="18508250"/>
              <a:ext cx="3657601" cy="18288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Launch and Gather Data</a:t>
              </a:r>
            </a:p>
          </p:txBody>
        </p:sp>
        <p:sp>
          <p:nvSpPr>
            <p:cNvPr id="23" name="Oval 37">
              <a:extLst>
                <a:ext uri="{FF2B5EF4-FFF2-40B4-BE49-F238E27FC236}">
                  <a16:creationId xmlns:a16="http://schemas.microsoft.com/office/drawing/2014/main" id="{BEEC8E3D-8493-44C6-9E4B-8FBA4E6D4358}"/>
                </a:ext>
              </a:extLst>
            </p:cNvPr>
            <p:cNvSpPr/>
            <p:nvPr/>
          </p:nvSpPr>
          <p:spPr>
            <a:xfrm>
              <a:off x="5248295" y="14393449"/>
              <a:ext cx="3657601" cy="18288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Optimize Rocket Dimensions</a:t>
              </a:r>
            </a:p>
          </p:txBody>
        </p:sp>
        <p:sp>
          <p:nvSpPr>
            <p:cNvPr id="24" name="Oval 39">
              <a:extLst>
                <a:ext uri="{FF2B5EF4-FFF2-40B4-BE49-F238E27FC236}">
                  <a16:creationId xmlns:a16="http://schemas.microsoft.com/office/drawing/2014/main" id="{2767B00B-47C0-424F-A702-48C6D2A7ABB6}"/>
                </a:ext>
              </a:extLst>
            </p:cNvPr>
            <p:cNvSpPr/>
            <p:nvPr/>
          </p:nvSpPr>
          <p:spPr>
            <a:xfrm>
              <a:off x="8732260" y="16386032"/>
              <a:ext cx="3657601" cy="18288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Manufacture and Assemble</a:t>
              </a:r>
            </a:p>
          </p:txBody>
        </p:sp>
        <p:sp>
          <p:nvSpPr>
            <p:cNvPr id="25" name="Oval 40">
              <a:extLst>
                <a:ext uri="{FF2B5EF4-FFF2-40B4-BE49-F238E27FC236}">
                  <a16:creationId xmlns:a16="http://schemas.microsoft.com/office/drawing/2014/main" id="{0F0E7E5C-E361-46F9-87B1-E47BF6DB41EA}"/>
                </a:ext>
              </a:extLst>
            </p:cNvPr>
            <p:cNvSpPr/>
            <p:nvPr/>
          </p:nvSpPr>
          <p:spPr>
            <a:xfrm>
              <a:off x="1729594" y="16450849"/>
              <a:ext cx="3657601" cy="18288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Improve</a:t>
              </a:r>
            </a:p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Aerodynamic Models</a:t>
              </a:r>
            </a:p>
          </p:txBody>
        </p:sp>
        <p:sp>
          <p:nvSpPr>
            <p:cNvPr id="26" name="Rectangle 41">
              <a:extLst>
                <a:ext uri="{FF2B5EF4-FFF2-40B4-BE49-F238E27FC236}">
                  <a16:creationId xmlns:a16="http://schemas.microsoft.com/office/drawing/2014/main" id="{AFF011AA-E43E-4F1D-A6F1-3418658CA303}"/>
                </a:ext>
              </a:extLst>
            </p:cNvPr>
            <p:cNvSpPr/>
            <p:nvPr/>
          </p:nvSpPr>
          <p:spPr>
            <a:xfrm>
              <a:off x="8851624" y="13006734"/>
              <a:ext cx="3075385" cy="1288639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Check Integrity with Finite Element Analysis</a:t>
              </a:r>
            </a:p>
          </p:txBody>
        </p:sp>
        <p:sp>
          <p:nvSpPr>
            <p:cNvPr id="27" name="Rectangle 51">
              <a:extLst>
                <a:ext uri="{FF2B5EF4-FFF2-40B4-BE49-F238E27FC236}">
                  <a16:creationId xmlns:a16="http://schemas.microsoft.com/office/drawing/2014/main" id="{C63F5E84-6BA4-4AF9-99A0-29144B1CFC6E}"/>
                </a:ext>
              </a:extLst>
            </p:cNvPr>
            <p:cNvSpPr/>
            <p:nvPr/>
          </p:nvSpPr>
          <p:spPr>
            <a:xfrm>
              <a:off x="9627866" y="19675423"/>
              <a:ext cx="2743200" cy="137160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Improve Manufacturing Techniques</a:t>
              </a:r>
            </a:p>
          </p:txBody>
        </p:sp>
        <p:sp>
          <p:nvSpPr>
            <p:cNvPr id="28" name="Arc 52">
              <a:extLst>
                <a:ext uri="{FF2B5EF4-FFF2-40B4-BE49-F238E27FC236}">
                  <a16:creationId xmlns:a16="http://schemas.microsoft.com/office/drawing/2014/main" id="{0C3C0AEE-DAAC-4B77-B2D1-A41F8ADDDC04}"/>
                </a:ext>
              </a:extLst>
            </p:cNvPr>
            <p:cNvSpPr/>
            <p:nvPr/>
          </p:nvSpPr>
          <p:spPr>
            <a:xfrm rot="18853789">
              <a:off x="4076292" y="15489907"/>
              <a:ext cx="1319748" cy="1008216"/>
            </a:xfrm>
            <a:prstGeom prst="arc">
              <a:avLst>
                <a:gd name="adj1" fmla="val 12549476"/>
                <a:gd name="adj2" fmla="val 19739796"/>
              </a:avLst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/>
            </a:p>
          </p:txBody>
        </p:sp>
        <p:sp>
          <p:nvSpPr>
            <p:cNvPr id="29" name="Arc 53">
              <a:extLst>
                <a:ext uri="{FF2B5EF4-FFF2-40B4-BE49-F238E27FC236}">
                  <a16:creationId xmlns:a16="http://schemas.microsoft.com/office/drawing/2014/main" id="{03D6E0C7-83F0-44C7-817E-9592828C27A9}"/>
                </a:ext>
              </a:extLst>
            </p:cNvPr>
            <p:cNvSpPr/>
            <p:nvPr/>
          </p:nvSpPr>
          <p:spPr>
            <a:xfrm rot="2782364">
              <a:off x="8666061" y="15309242"/>
              <a:ext cx="1319748" cy="1008216"/>
            </a:xfrm>
            <a:prstGeom prst="arc">
              <a:avLst>
                <a:gd name="adj1" fmla="val 12549476"/>
                <a:gd name="adj2" fmla="val 19739796"/>
              </a:avLst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/>
            </a:p>
          </p:txBody>
        </p:sp>
        <p:sp>
          <p:nvSpPr>
            <p:cNvPr id="30" name="Arc 54">
              <a:extLst>
                <a:ext uri="{FF2B5EF4-FFF2-40B4-BE49-F238E27FC236}">
                  <a16:creationId xmlns:a16="http://schemas.microsoft.com/office/drawing/2014/main" id="{0C4E4E3F-0F2B-4DB8-9395-ABC936ADE3D2}"/>
                </a:ext>
              </a:extLst>
            </p:cNvPr>
            <p:cNvSpPr/>
            <p:nvPr/>
          </p:nvSpPr>
          <p:spPr>
            <a:xfrm rot="8256335">
              <a:off x="8704337" y="18105427"/>
              <a:ext cx="1319748" cy="1008215"/>
            </a:xfrm>
            <a:prstGeom prst="arc">
              <a:avLst>
                <a:gd name="adj1" fmla="val 12549476"/>
                <a:gd name="adj2" fmla="val 19739796"/>
              </a:avLst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/>
            </a:p>
          </p:txBody>
        </p:sp>
        <p:sp>
          <p:nvSpPr>
            <p:cNvPr id="31" name="Arc 55">
              <a:extLst>
                <a:ext uri="{FF2B5EF4-FFF2-40B4-BE49-F238E27FC236}">
                  <a16:creationId xmlns:a16="http://schemas.microsoft.com/office/drawing/2014/main" id="{4A9622A6-8691-4FA6-B0BD-C554F68AE1DF}"/>
                </a:ext>
              </a:extLst>
            </p:cNvPr>
            <p:cNvSpPr/>
            <p:nvPr/>
          </p:nvSpPr>
          <p:spPr>
            <a:xfrm rot="13530630">
              <a:off x="4157758" y="18096165"/>
              <a:ext cx="1319748" cy="1008216"/>
            </a:xfrm>
            <a:prstGeom prst="arc">
              <a:avLst>
                <a:gd name="adj1" fmla="val 12549476"/>
                <a:gd name="adj2" fmla="val 19739796"/>
              </a:avLst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32" name="TextBox 56">
              <a:extLst>
                <a:ext uri="{FF2B5EF4-FFF2-40B4-BE49-F238E27FC236}">
                  <a16:creationId xmlns:a16="http://schemas.microsoft.com/office/drawing/2014/main" id="{84DEC635-88C8-4655-9678-654EFE2F9E8D}"/>
                </a:ext>
              </a:extLst>
            </p:cNvPr>
            <p:cNvSpPr txBox="1"/>
            <p:nvPr/>
          </p:nvSpPr>
          <p:spPr>
            <a:xfrm>
              <a:off x="5606308" y="16368196"/>
              <a:ext cx="2992921" cy="19671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Optima" charset="0"/>
                  <a:ea typeface="Optima" charset="0"/>
                  <a:cs typeface="Optima" charset="0"/>
                </a:rPr>
                <a:t>Rocket Improvement Cycle</a:t>
              </a:r>
            </a:p>
          </p:txBody>
        </p:sp>
        <p:cxnSp>
          <p:nvCxnSpPr>
            <p:cNvPr id="33" name="Straight Arrow Connector 57">
              <a:extLst>
                <a:ext uri="{FF2B5EF4-FFF2-40B4-BE49-F238E27FC236}">
                  <a16:creationId xmlns:a16="http://schemas.microsoft.com/office/drawing/2014/main" id="{7F598EB5-44E0-4EB7-AE46-9148C4721583}"/>
                </a:ext>
              </a:extLst>
            </p:cNvPr>
            <p:cNvCxnSpPr>
              <a:cxnSpLocks/>
            </p:cNvCxnSpPr>
            <p:nvPr/>
          </p:nvCxnSpPr>
          <p:spPr>
            <a:xfrm>
              <a:off x="2571384" y="15595684"/>
              <a:ext cx="351952" cy="757413"/>
            </a:xfrm>
            <a:prstGeom prst="straightConnector1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4" name="Straight Arrow Connector 58">
              <a:extLst>
                <a:ext uri="{FF2B5EF4-FFF2-40B4-BE49-F238E27FC236}">
                  <a16:creationId xmlns:a16="http://schemas.microsoft.com/office/drawing/2014/main" id="{3F9F4FE8-0DA9-4D15-863B-33CE8FA35B29}"/>
                </a:ext>
              </a:extLst>
            </p:cNvPr>
            <p:cNvCxnSpPr/>
            <p:nvPr/>
          </p:nvCxnSpPr>
          <p:spPr>
            <a:xfrm flipH="1" flipV="1">
              <a:off x="10621231" y="18361542"/>
              <a:ext cx="347617" cy="1042777"/>
            </a:xfrm>
            <a:prstGeom prst="straightConnector1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5" name="Arc 173">
              <a:extLst>
                <a:ext uri="{FF2B5EF4-FFF2-40B4-BE49-F238E27FC236}">
                  <a16:creationId xmlns:a16="http://schemas.microsoft.com/office/drawing/2014/main" id="{720D72CC-F4D5-4385-B8E7-EB7AA4647654}"/>
                </a:ext>
              </a:extLst>
            </p:cNvPr>
            <p:cNvSpPr/>
            <p:nvPr/>
          </p:nvSpPr>
          <p:spPr>
            <a:xfrm rot="19908338">
              <a:off x="7724157" y="14043593"/>
              <a:ext cx="1319748" cy="1008215"/>
            </a:xfrm>
            <a:prstGeom prst="arc">
              <a:avLst>
                <a:gd name="adj1" fmla="val 14195042"/>
                <a:gd name="adj2" fmla="val 19739796"/>
              </a:avLst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/>
            </a:p>
          </p:txBody>
        </p:sp>
        <p:sp>
          <p:nvSpPr>
            <p:cNvPr id="36" name="Arc 174">
              <a:extLst>
                <a:ext uri="{FF2B5EF4-FFF2-40B4-BE49-F238E27FC236}">
                  <a16:creationId xmlns:a16="http://schemas.microsoft.com/office/drawing/2014/main" id="{75E441DB-899C-403D-8952-D7CB9C2FB06F}"/>
                </a:ext>
              </a:extLst>
            </p:cNvPr>
            <p:cNvSpPr/>
            <p:nvPr/>
          </p:nvSpPr>
          <p:spPr>
            <a:xfrm rot="9932220">
              <a:off x="8295272" y="13772270"/>
              <a:ext cx="1319748" cy="1008215"/>
            </a:xfrm>
            <a:prstGeom prst="arc">
              <a:avLst>
                <a:gd name="adj1" fmla="val 12549476"/>
                <a:gd name="adj2" fmla="val 18480721"/>
              </a:avLst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/>
            </a:p>
          </p:txBody>
        </p:sp>
        <p:sp>
          <p:nvSpPr>
            <p:cNvPr id="37" name="Arc 173">
              <a:extLst>
                <a:ext uri="{FF2B5EF4-FFF2-40B4-BE49-F238E27FC236}">
                  <a16:creationId xmlns:a16="http://schemas.microsoft.com/office/drawing/2014/main" id="{704E0C53-6D34-42E8-B65D-36FFA8F58BBF}"/>
                </a:ext>
              </a:extLst>
            </p:cNvPr>
            <p:cNvSpPr/>
            <p:nvPr/>
          </p:nvSpPr>
          <p:spPr>
            <a:xfrm rot="19908338">
              <a:off x="4121965" y="19674607"/>
              <a:ext cx="1319748" cy="1008215"/>
            </a:xfrm>
            <a:prstGeom prst="arc">
              <a:avLst>
                <a:gd name="adj1" fmla="val 14195042"/>
                <a:gd name="adj2" fmla="val 19739796"/>
              </a:avLst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/>
            </a:p>
          </p:txBody>
        </p:sp>
        <p:sp>
          <p:nvSpPr>
            <p:cNvPr id="38" name="Arc 173">
              <a:extLst>
                <a:ext uri="{FF2B5EF4-FFF2-40B4-BE49-F238E27FC236}">
                  <a16:creationId xmlns:a16="http://schemas.microsoft.com/office/drawing/2014/main" id="{AD11EECC-E6C9-4D6C-852C-4779AE2C5F6C}"/>
                </a:ext>
              </a:extLst>
            </p:cNvPr>
            <p:cNvSpPr/>
            <p:nvPr/>
          </p:nvSpPr>
          <p:spPr>
            <a:xfrm rot="9469448">
              <a:off x="4444747" y="19616096"/>
              <a:ext cx="1319748" cy="1008215"/>
            </a:xfrm>
            <a:prstGeom prst="arc">
              <a:avLst>
                <a:gd name="adj1" fmla="val 12800397"/>
                <a:gd name="adj2" fmla="val 19739796"/>
              </a:avLst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87351E-96F4-4580-812A-C99CDFFC54E9}"/>
              </a:ext>
            </a:extLst>
          </p:cNvPr>
          <p:cNvSpPr txBox="1"/>
          <p:nvPr/>
        </p:nvSpPr>
        <p:spPr>
          <a:xfrm>
            <a:off x="412770" y="912001"/>
            <a:ext cx="5286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our in-house simulations in a nonlinear solver to converge on a set of rocket dimensions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81C8EC-2645-47DF-BDFC-6DE0CA474168}"/>
              </a:ext>
            </a:extLst>
          </p:cNvPr>
          <p:cNvSpPr txBox="1"/>
          <p:nvPr/>
        </p:nvSpPr>
        <p:spPr>
          <a:xfrm>
            <a:off x="6197283" y="483057"/>
            <a:ext cx="5107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Refined simulations to match experimental data from ± 35% on 1</a:t>
            </a:r>
            <a:r>
              <a:rPr lang="en-US" baseline="30000" dirty="0"/>
              <a:t>st</a:t>
            </a:r>
            <a:r>
              <a:rPr lang="en-US" dirty="0"/>
              <a:t> rocket to ± 5 % on the last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C9350-70BF-4555-B9B6-064D032FE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157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3888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2 – Junior Year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41F41E-0585-4C86-8D70-0784694F36DC}"/>
              </a:ext>
            </a:extLst>
          </p:cNvPr>
          <p:cNvSpPr txBox="1"/>
          <p:nvPr/>
        </p:nvSpPr>
        <p:spPr>
          <a:xfrm>
            <a:off x="419100" y="1352550"/>
            <a:ext cx="45148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Organization Statistics</a:t>
            </a:r>
            <a:br>
              <a:rPr lang="en-US" sz="2000" b="1" u="sng" dirty="0"/>
            </a:br>
            <a:endParaRPr lang="en-US" b="1" u="sng" dirty="0"/>
          </a:p>
          <a:p>
            <a:r>
              <a:rPr lang="en-US" dirty="0"/>
              <a:t>Committed Members: </a:t>
            </a:r>
            <a:r>
              <a:rPr lang="en-US" dirty="0">
                <a:solidFill>
                  <a:srgbClr val="FF0000"/>
                </a:solidFill>
              </a:rPr>
              <a:t>20 </a:t>
            </a:r>
            <a:r>
              <a:rPr lang="en-US" dirty="0"/>
              <a:t>(+6)</a:t>
            </a:r>
          </a:p>
          <a:p>
            <a:r>
              <a:rPr lang="en-US" dirty="0"/>
              <a:t>Majors: </a:t>
            </a:r>
            <a:r>
              <a:rPr lang="en-US" dirty="0">
                <a:solidFill>
                  <a:srgbClr val="FF0000"/>
                </a:solidFill>
              </a:rPr>
              <a:t>5 </a:t>
            </a:r>
            <a:r>
              <a:rPr lang="en-US" b="1" dirty="0"/>
              <a:t>(+</a:t>
            </a:r>
            <a:r>
              <a:rPr lang="en-US" dirty="0"/>
              <a:t>2</a:t>
            </a:r>
            <a:r>
              <a:rPr lang="en-US" b="1" dirty="0"/>
              <a:t>)</a:t>
            </a:r>
          </a:p>
          <a:p>
            <a:r>
              <a:rPr lang="en-US" dirty="0"/>
              <a:t>Senior Projects: </a:t>
            </a:r>
            <a:r>
              <a:rPr lang="en-US" dirty="0">
                <a:solidFill>
                  <a:srgbClr val="FF0000"/>
                </a:solidFill>
              </a:rPr>
              <a:t>9 </a:t>
            </a:r>
            <a:r>
              <a:rPr lang="en-US" dirty="0"/>
              <a:t>(+5)</a:t>
            </a:r>
          </a:p>
          <a:p>
            <a:r>
              <a:rPr lang="en-US" dirty="0"/>
              <a:t>Funding: </a:t>
            </a:r>
            <a:r>
              <a:rPr lang="en-US" dirty="0">
                <a:solidFill>
                  <a:srgbClr val="FF0000"/>
                </a:solidFill>
              </a:rPr>
              <a:t>$5,500 </a:t>
            </a:r>
            <a:r>
              <a:rPr lang="en-US" dirty="0"/>
              <a:t>(+$3,250)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My Role</a:t>
            </a:r>
          </a:p>
          <a:p>
            <a:r>
              <a:rPr lang="en-US" i="1" dirty="0">
                <a:solidFill>
                  <a:srgbClr val="FF0000"/>
                </a:solidFill>
              </a:rPr>
              <a:t>President, Lead Engineer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4" name="Picture 13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C5187260-DEC0-40F9-8B61-85CD4BDED2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24" y="237895"/>
            <a:ext cx="6349846" cy="47623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1FDF8E-69D5-445C-B2E3-5C47A6E93794}"/>
              </a:ext>
            </a:extLst>
          </p:cNvPr>
          <p:cNvSpPr txBox="1"/>
          <p:nvPr/>
        </p:nvSpPr>
        <p:spPr>
          <a:xfrm>
            <a:off x="5974443" y="5039857"/>
            <a:ext cx="5552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/>
              <a:t>Spacevision</a:t>
            </a:r>
            <a:r>
              <a:rPr lang="en-US" sz="2400" i="1" dirty="0"/>
              <a:t> 2018, November 2018, San Diego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87AF4D-6195-4DDC-91E8-A732B60DA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766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4028</TotalTime>
  <Words>1381</Words>
  <Application>Microsoft Office PowerPoint</Application>
  <PresentationFormat>Widescreen</PresentationFormat>
  <Paragraphs>320</Paragraphs>
  <Slides>19</Slides>
  <Notes>16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Calisto MT</vt:lpstr>
      <vt:lpstr>Cambria Math</vt:lpstr>
      <vt:lpstr>Optima</vt:lpstr>
      <vt:lpstr>Wingdings 2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UNH SEDS</dc:title>
  <dc:creator>Nitschelm, Charlie J</dc:creator>
  <cp:lastModifiedBy>Charlie Nitschelm</cp:lastModifiedBy>
  <cp:revision>168</cp:revision>
  <dcterms:created xsi:type="dcterms:W3CDTF">2019-04-03T21:17:49Z</dcterms:created>
  <dcterms:modified xsi:type="dcterms:W3CDTF">2019-10-08T02:59:53Z</dcterms:modified>
</cp:coreProperties>
</file>